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462" r:id="rId3"/>
    <p:sldId id="379" r:id="rId4"/>
    <p:sldId id="467" r:id="rId5"/>
    <p:sldId id="463" r:id="rId6"/>
    <p:sldId id="468" r:id="rId7"/>
    <p:sldId id="473" r:id="rId8"/>
    <p:sldId id="464" r:id="rId9"/>
    <p:sldId id="469" r:id="rId10"/>
    <p:sldId id="474" r:id="rId11"/>
    <p:sldId id="465" r:id="rId12"/>
    <p:sldId id="471" r:id="rId13"/>
    <p:sldId id="470" r:id="rId14"/>
    <p:sldId id="466" r:id="rId15"/>
    <p:sldId id="475" r:id="rId16"/>
    <p:sldId id="472" r:id="rId17"/>
    <p:sldId id="4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B3F"/>
    <a:srgbClr val="CEBB43"/>
    <a:srgbClr val="E5CE71"/>
    <a:srgbClr val="DAC647"/>
    <a:srgbClr val="E5C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48"/>
    <p:restoredTop sz="94752"/>
  </p:normalViewPr>
  <p:slideViewPr>
    <p:cSldViewPr snapToGrid="0">
      <p:cViewPr>
        <p:scale>
          <a:sx n="100" d="100"/>
          <a:sy n="100" d="100"/>
        </p:scale>
        <p:origin x="25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B24-74F4-D34C-81C2-9DB0363CE12E}" type="datetimeFigureOut">
              <a:rPr lang="en-US" smtClean="0"/>
              <a:t>5/10/25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06125-FF6F-3842-A9D1-94378C3FB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3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49B25-0C51-F596-E4AA-B3F35F744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766C7E-A1B4-80CA-6EBB-DF2D5D09E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20833E-978E-A018-DD46-A0D1B386B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C2288-9172-AA2F-8F2D-388A7B3E5C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93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38699-33A7-174A-312F-5EC308D16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11E627-1419-F7C3-781F-43C7EBE259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3C343-2636-0655-9D3B-949EB256E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05165-3C02-8EB3-EB96-F00D44513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18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D29FA-7222-576D-2F75-8C5CC9109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8A783-7746-7DED-0C10-06F81855E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CE9ED-08C2-54EB-99E1-E6B752C4F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EC17B-4C90-B89F-F8FA-EA7E4EFEF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09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297D4-CE7A-3D82-4027-3AB4FCC11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BE99B2-A787-5BB9-5DED-5CCF93D1ED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27E011-C3CD-3F47-A79D-4CC312832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7F0A9-15BF-EADF-E83D-FFB86870C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7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2DAD2-EB62-4229-4685-49127AD4C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330951-DAD6-AEC2-0995-25B297769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8C2124-BBEB-D689-DB2E-37F381A5D2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E282A-18F6-FB92-8270-91A4A408F3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68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88702-40ED-EF35-FCC1-937F535DC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7E957C-08CE-F671-C458-D6078626D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B6E92-232A-1E06-1FAD-69C430FE5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0D98E-987D-BDB7-B759-2B0E20EBB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98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0DD3F-7EAF-6784-1BEF-74CBE7B4D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12E2E-5FD4-656E-A937-965BC0C2A6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E2664A-F0D4-5FED-634B-C97B27AD02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89A0D-5C24-7082-58FD-9262EE602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0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AAB88-9BC2-1E85-2B1A-16A40704A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F1581-C574-2750-330E-A8A8C06F6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A8913-9570-0354-C535-A2BA64FFF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7B422-93BE-C66D-4EAD-57AAE82C19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1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996C7-3A33-1235-178F-EA8E59295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FB0203-7359-7C77-D809-49EAA84AA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0AF20-8392-FCE9-8783-F906A9D975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5D14-2989-F97D-7FF7-BA00F56FF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7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9B6AE-9BD3-2EE2-4618-6D48E1943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47C31C-7055-0D37-06C3-C5E5C4E1C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42859-5570-962A-7CF1-6C7E4B0CF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1F3F6-6B6F-3279-8154-1735ABAD5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6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E61AD-35FA-7661-1B56-1F6DCCA20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6F227-0E4C-12A8-5449-493CA8A8F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F4B4F-32EA-6680-3FD2-63DA30DEB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E9EDF-2814-3DDF-A231-33934E060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1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D6D95-CA35-3DED-E04A-C32D1319A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527AF-96D0-9872-C467-FADED02D9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D949CA-9397-EC1F-675F-A6053AE0E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24BD0-A386-1486-E823-CE1707E20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9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C65F1-AA97-6395-9A53-9EB00E33A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59E5F5-B324-DFD6-8063-4BA39A9A06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0146E-9EBA-1207-00F0-3D4DF1178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699AD-8FDE-2381-1EFE-EC25DA20F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4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19EB3-FE35-57AC-18F6-71D20FA93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9A07EB-95F9-7B9C-FEF2-6BB6E73B0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5F8E5-40E3-41F6-F05F-FE36F08B9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6A44B-9FD3-CC5F-08D6-F2527C4B6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21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E54E5-FEC6-A1A0-CAAD-EA46563C7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0E004F-FB53-B820-613B-4E0752A68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AD2E9-3EA6-3FCC-B2D0-C5DDAFEB7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B4F858-CDF5-5ECF-61D9-9C49DF9A5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206125-FF6F-3842-A9D1-94378C3FB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78B38-D2F2-87E3-D9BA-C1E02C052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DD15C-52B7-4B7C-0241-A9B190D09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DE0D2-9C0D-6107-23AD-3AFB33B21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48E3B-4C5E-7E38-9A54-3E18C2CD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1C75-DFF7-E971-A41B-8E8F6CA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3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A3B1-50E8-395C-646A-C5EFD978B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9DEA-D582-F176-3073-5096366B2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46C6F-C158-7BD1-8770-55B9F239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0A56F-B7A2-231E-E94F-ECFC4CA1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2AFF-98AA-C825-70A4-868D1D01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97AB5-63EE-3255-7D6E-2F471CC38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B9D22-4AEF-F0CA-5C52-BC9468A4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02023-8B85-BA93-6D73-B5717F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B265E-FD09-782F-EB08-F0387CF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1CF6E-C060-E34C-E566-A6337ACD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DB7C-2AE3-89AA-9B54-783CB8F4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D997-0961-D76A-5167-E7027504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4B599-CA8D-F81D-4A32-A81595CCA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24F29-7C57-70CC-40FB-F3D2D97E3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F901-9520-3569-ACF1-B5C99FF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9AA0-31EF-F46D-3307-7B6863EA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091A5-BDF0-198A-CB32-1DD0F7E42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E6B4A-5625-B655-29FB-A4FAA7CDD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95C60-83F1-8722-F639-D9006674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48F1E-CBDC-8618-AD04-B95EAD4C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89DB-8CF1-D849-46D5-B96D1C9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BF2F5-CDD1-F446-5F44-C1F380F43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ECA8-2487-692C-0EF8-03A6BD6166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931FA-1082-D4F5-799B-1F1EB949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0C15-9A93-707D-D575-1AB6F0B5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D3AE9-F397-4A5C-1F76-C7404D16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8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8445-E0E7-1F9E-4401-A307416B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6D5B-E211-8843-4CA3-80B4DA0AE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BA36-4819-F4E8-FBA3-F40A24240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1E8D3-92ED-B04E-E5C0-BD2F357AE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5A155A-D748-815F-86C8-3A0598E4A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2BEFE-61C9-1209-9964-36500C38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279D6-220C-82D5-E40E-34394EBD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403E09-B332-5691-DD16-04E7860E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D05-573D-6DE5-8489-40B08373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3432D-A55E-2C61-57B1-DA491455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87D69-B5F4-22E0-694E-BD5A70C24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3631D-2BCE-879A-D009-5FADF718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5B353-3195-FCA3-1AF0-7232810C4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F06DEA-0326-4D85-2D93-1FDDF885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98B7F-AB10-20B8-B2B6-CBCCC240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915-A968-802E-0363-F20347C8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86C5C-FB87-FDC8-4E30-6074C55CB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CF6E50-B2AE-A181-E676-C57E06969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50010-56CF-EE25-17A5-1C305EFF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8BB1C-4AC3-0FCB-D70E-2CFC3DA54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8F9B43-E462-2433-8792-52EA9013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395A-C108-C7EB-5CEF-92D46D8C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55F38-283A-A8D2-7D79-AD7B02CB7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0CB64-80EC-1CFC-6DC3-1D6424F7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08958-19C4-B322-0FF3-4E45D58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01FC-84F9-28F9-28D2-CDC6221B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4C7D-247C-7836-D83F-C3A69D52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3F009-48E0-F093-38D5-F21D31EC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D439F-2F02-E305-D6EB-DFE660F5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E23C9-2721-5A84-4A01-9C599E9A9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A18F47-0DDA-7647-9E90-3E1F3B06B19B}" type="datetimeFigureOut">
              <a:rPr lang="en-US" smtClean="0"/>
              <a:t>5/10/25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CE2D-9F2F-69D7-1CD4-E11613996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5F935-6C55-5626-7640-5A420C774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49FF48-F4F4-4C4D-B113-9A80384B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AAF4-6B1C-E3EA-BD59-FADF51544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A8CA7D-CBEB-058C-D2CB-C3DF0FE0CE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7C1826-9CAC-0E16-2BA2-49A46C7B3769}"/>
              </a:ext>
            </a:extLst>
          </p:cNvPr>
          <p:cNvSpPr txBox="1"/>
          <p:nvPr/>
        </p:nvSpPr>
        <p:spPr>
          <a:xfrm>
            <a:off x="2848634" y="111480"/>
            <a:ext cx="85885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 dirty="0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</a:t>
            </a:r>
          </a:p>
          <a:p>
            <a:r>
              <a:rPr lang="en-US" sz="3600" dirty="0">
                <a:solidFill>
                  <a:srgbClr val="0070C0"/>
                </a:solidFill>
                <a:latin typeface="Copperplate Gothic Bold" panose="020E0705020206020404" pitchFamily="34" charset="77"/>
              </a:rPr>
              <a:t>						        </a:t>
            </a:r>
            <a:r>
              <a:rPr lang="el-GR" sz="3600" b="0" i="0" dirty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 dirty="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604A8-5D5F-8F7A-F936-52B266204991}"/>
              </a:ext>
            </a:extLst>
          </p:cNvPr>
          <p:cNvSpPr txBox="1"/>
          <p:nvPr/>
        </p:nvSpPr>
        <p:spPr>
          <a:xfrm>
            <a:off x="496259" y="5097445"/>
            <a:ext cx="2352375" cy="1538883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Dr. Dave Newton </a:t>
            </a:r>
          </a:p>
          <a:p>
            <a:r>
              <a:rPr lang="en-US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          </a:t>
            </a:r>
            <a:r>
              <a:rPr lang="en-US" sz="1600" b="1" dirty="0">
                <a:solidFill>
                  <a:schemeClr val="bg1"/>
                </a:solidFill>
                <a:latin typeface="Avenir Book" panose="02000503020000020003" pitchFamily="2" charset="0"/>
              </a:rPr>
              <a:t>© 2025</a:t>
            </a:r>
            <a:endParaRPr lang="en-US" sz="2000" b="1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It Out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dirty="0">
                <a:solidFill>
                  <a:schemeClr val="bg1"/>
                </a:solidFill>
                <a:latin typeface="Avenir Book" panose="02000503020000020003" pitchFamily="2" charset="0"/>
              </a:rPr>
              <a:t>      </a:t>
            </a:r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Calvary Chapel </a:t>
            </a:r>
          </a:p>
          <a:p>
            <a:r>
              <a:rPr lang="en-US" sz="1800" i="1" dirty="0">
                <a:solidFill>
                  <a:schemeClr val="bg1"/>
                </a:solidFill>
                <a:latin typeface="Avenir Book" panose="02000503020000020003" pitchFamily="2" charset="0"/>
              </a:rPr>
              <a:t>      Santa Barbara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95EFB-5087-3F65-3728-633E70B50090}"/>
              </a:ext>
            </a:extLst>
          </p:cNvPr>
          <p:cNvSpPr txBox="1"/>
          <p:nvPr/>
        </p:nvSpPr>
        <p:spPr>
          <a:xfrm>
            <a:off x="223025" y="922501"/>
            <a:ext cx="4120039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Session-16</a:t>
            </a:r>
            <a:endParaRPr lang="en-US" sz="3600" b="1" i="1" dirty="0">
              <a:solidFill>
                <a:srgbClr val="0070C0"/>
              </a:solidFill>
            </a:endParaRPr>
          </a:p>
          <a:p>
            <a:r>
              <a:rPr lang="en-US" sz="3200" b="1" i="1" dirty="0">
                <a:solidFill>
                  <a:srgbClr val="0070C0"/>
                </a:solidFill>
              </a:rPr>
              <a:t>Hebrews 8:7 </a:t>
            </a:r>
            <a:r>
              <a:rPr lang="en-US" sz="2800" b="1" i="1" dirty="0">
                <a:solidFill>
                  <a:srgbClr val="0070C0"/>
                </a:solidFill>
              </a:rPr>
              <a:t>thru</a:t>
            </a:r>
            <a:r>
              <a:rPr lang="en-US" sz="3200" b="1" i="1" dirty="0">
                <a:solidFill>
                  <a:srgbClr val="0070C0"/>
                </a:solidFill>
              </a:rPr>
              <a:t> 9:18</a:t>
            </a:r>
          </a:p>
          <a:p>
            <a:endParaRPr lang="en-US" sz="2400" b="1" i="1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The NEW Covenant</a:t>
            </a:r>
            <a:endParaRPr lang="en-US" sz="1400" b="1" i="1" dirty="0">
              <a:solidFill>
                <a:srgbClr val="0070C0"/>
              </a:solidFill>
            </a:endParaRPr>
          </a:p>
          <a:p>
            <a:endParaRPr lang="en-US" sz="7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14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CC7D7-579B-7F9B-B757-0244E14F5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9C1DD-D91C-3CDC-A5F1-2644B53EBD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5CB57A-DBA2-7227-5A9F-773AD5C63F22}"/>
              </a:ext>
            </a:extLst>
          </p:cNvPr>
          <p:cNvSpPr txBox="1"/>
          <p:nvPr/>
        </p:nvSpPr>
        <p:spPr>
          <a:xfrm>
            <a:off x="490653" y="1052731"/>
            <a:ext cx="11269432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Avenir Book" panose="02000503020000020003" pitchFamily="2" charset="0"/>
              </a:rPr>
              <a:t>T</a:t>
            </a:r>
            <a:r>
              <a:rPr lang="en-US" sz="2500" b="0" dirty="0">
                <a:effectLst/>
                <a:latin typeface="Avenir Book" panose="02000503020000020003" pitchFamily="2" charset="0"/>
              </a:rPr>
              <a:t>he LAW	</a:t>
            </a:r>
            <a:r>
              <a:rPr lang="en-US" sz="2500" b="0" i="1" dirty="0">
                <a:effectLst/>
                <a:latin typeface="Avenir Book" panose="02000503020000020003" pitchFamily="2" charset="0"/>
              </a:rPr>
              <a:t>typically seen thru lens of 10 Commandments </a:t>
            </a:r>
            <a:r>
              <a:rPr lang="en-US" sz="25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Exodus 20</a:t>
            </a: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500" b="1" dirty="0">
                <a:effectLst/>
                <a:latin typeface="Avenir Book" panose="02000503020000020003" pitchFamily="2" charset="0"/>
              </a:rPr>
              <a:t>HOWEVER	</a:t>
            </a:r>
            <a:r>
              <a:rPr lang="en-US" sz="250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Hebrews letter about LAW in worship and the priests</a:t>
            </a:r>
          </a:p>
          <a:p>
            <a:endParaRPr lang="en-US" sz="25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5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500" dirty="0">
                <a:effectLst/>
                <a:latin typeface="Avenir Book" panose="02000503020000020003" pitchFamily="2" charset="0"/>
              </a:rPr>
              <a:t>Gold Lampstand is  </a:t>
            </a:r>
            <a:r>
              <a:rPr lang="he-IL" sz="3200" b="0" i="0" dirty="0">
                <a:solidFill>
                  <a:srgbClr val="7030A0"/>
                </a:solidFill>
                <a:effectLst/>
                <a:latin typeface="blbHebrew"/>
              </a:rPr>
              <a:t>מְנוֹרָה</a:t>
            </a:r>
            <a:r>
              <a:rPr lang="en-US" sz="2500" dirty="0">
                <a:effectLst/>
                <a:latin typeface="Avenir Book" panose="02000503020000020003" pitchFamily="2" charset="0"/>
              </a:rPr>
              <a:t>  </a:t>
            </a:r>
            <a:r>
              <a:rPr lang="en-US" sz="2500" dirty="0" err="1">
                <a:effectLst/>
                <a:latin typeface="Avenir Book" panose="02000503020000020003" pitchFamily="2" charset="0"/>
              </a:rPr>
              <a:t>manora</a:t>
            </a:r>
            <a:r>
              <a:rPr lang="en-US" sz="2500" dirty="0">
                <a:latin typeface="Avenir Book" panose="02000503020000020003" pitchFamily="2" charset="0"/>
              </a:rPr>
              <a:t>   </a:t>
            </a:r>
            <a:r>
              <a:rPr lang="en-US" sz="2500" dirty="0">
                <a:solidFill>
                  <a:srgbClr val="0070C0"/>
                </a:solidFill>
                <a:latin typeface="Avenir Book" panose="02000503020000020003" pitchFamily="2" charset="0"/>
              </a:rPr>
              <a:t>Exodus 25:31-29   37:17-24</a:t>
            </a:r>
          </a:p>
          <a:p>
            <a:r>
              <a:rPr lang="en-US" sz="25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500" dirty="0">
                <a:effectLst/>
                <a:latin typeface="Avenir Book" panose="02000503020000020003" pitchFamily="2" charset="0"/>
              </a:rPr>
              <a:t>Second veil between Holy Place and Holy of Holies </a:t>
            </a:r>
            <a:r>
              <a:rPr lang="en-US" sz="25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Ex. 26:36-37  36:37</a:t>
            </a:r>
            <a:endParaRPr lang="en-US" sz="2500" dirty="0">
              <a:effectLst/>
              <a:latin typeface="Avenir Book" panose="02000503020000020003" pitchFamily="2" charset="0"/>
            </a:endParaRPr>
          </a:p>
          <a:p>
            <a:r>
              <a:rPr lang="en-US" sz="2500" b="1" dirty="0">
                <a:latin typeface="Avenir Book" panose="02000503020000020003" pitchFamily="2" charset="0"/>
              </a:rPr>
              <a:t>		   [first veil</a:t>
            </a:r>
            <a:r>
              <a:rPr lang="en-US" sz="2500" dirty="0">
                <a:latin typeface="Avenir Book" panose="02000503020000020003" pitchFamily="2" charset="0"/>
              </a:rPr>
              <a:t> was at front of wilderness tabernacle court-entry]</a:t>
            </a:r>
          </a:p>
          <a:p>
            <a:r>
              <a:rPr lang="en-US" sz="2500" b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500" dirty="0">
                <a:effectLst/>
                <a:latin typeface="Avenir Book" panose="02000503020000020003" pitchFamily="2" charset="0"/>
              </a:rPr>
              <a:t>Gold Ark			</a:t>
            </a:r>
            <a:r>
              <a:rPr lang="en-US" sz="25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Exodus 25:10-18  26:33</a:t>
            </a:r>
            <a:endParaRPr lang="en-US" sz="2500" dirty="0">
              <a:effectLst/>
              <a:latin typeface="Avenir Book" panose="02000503020000020003" pitchFamily="2" charset="0"/>
            </a:endParaRPr>
          </a:p>
          <a:p>
            <a:r>
              <a:rPr lang="en-US" sz="2500" dirty="0">
                <a:latin typeface="Avenir Book" panose="02000503020000020003" pitchFamily="2" charset="0"/>
              </a:rPr>
              <a:t>	Gold pot with manna	</a:t>
            </a:r>
            <a:r>
              <a:rPr lang="en-US" sz="2500" dirty="0">
                <a:solidFill>
                  <a:srgbClr val="0070C0"/>
                </a:solidFill>
                <a:latin typeface="Avenir Book" panose="02000503020000020003" pitchFamily="2" charset="0"/>
              </a:rPr>
              <a:t>Exodus 16:33-34</a:t>
            </a:r>
            <a:endParaRPr lang="en-US" sz="2500" dirty="0">
              <a:effectLst/>
              <a:latin typeface="Avenir Book" panose="02000503020000020003" pitchFamily="2" charset="0"/>
            </a:endParaRPr>
          </a:p>
          <a:p>
            <a:r>
              <a:rPr lang="en-US" sz="2500" dirty="0">
                <a:latin typeface="Avenir Book" panose="02000503020000020003" pitchFamily="2" charset="0"/>
              </a:rPr>
              <a:t>	Gold altar of incense	</a:t>
            </a:r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‘censer” </a:t>
            </a:r>
            <a:r>
              <a:rPr lang="en-US" sz="2500" dirty="0">
                <a:latin typeface="Avenir Book" panose="02000503020000020003" pitchFamily="2" charset="0"/>
              </a:rPr>
              <a:t>not altar </a:t>
            </a:r>
            <a:r>
              <a:rPr lang="en-US" sz="2500" dirty="0">
                <a:solidFill>
                  <a:srgbClr val="0070C0"/>
                </a:solidFill>
                <a:latin typeface="Avenir Book" panose="02000503020000020003" pitchFamily="2" charset="0"/>
              </a:rPr>
              <a:t>Exodus 31:8</a:t>
            </a:r>
            <a:endParaRPr lang="en-US" sz="2500" dirty="0">
              <a:latin typeface="Avenir Book" panose="02000503020000020003" pitchFamily="2" charset="0"/>
            </a:endParaRPr>
          </a:p>
          <a:p>
            <a:r>
              <a:rPr lang="en-US" sz="2500" dirty="0">
                <a:effectLst/>
                <a:latin typeface="Avenir Book" panose="02000503020000020003" pitchFamily="2" charset="0"/>
              </a:rPr>
              <a:t>	Gold shewbread table	</a:t>
            </a:r>
            <a:r>
              <a:rPr lang="en-US" sz="25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1</a:t>
            </a:r>
            <a:r>
              <a:rPr lang="en-US" sz="250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st</a:t>
            </a:r>
            <a:r>
              <a:rPr lang="en-US" sz="25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Chronicles 28:16</a:t>
            </a:r>
            <a:endParaRPr lang="en-US" sz="2500" dirty="0">
              <a:effectLst/>
              <a:latin typeface="Avenir Book" panose="02000503020000020003" pitchFamily="2" charset="0"/>
            </a:endParaRPr>
          </a:p>
          <a:p>
            <a:r>
              <a:rPr lang="en-US" sz="2500" dirty="0">
                <a:latin typeface="Avenir Book" panose="02000503020000020003" pitchFamily="2" charset="0"/>
              </a:rPr>
              <a:t>	</a:t>
            </a:r>
            <a:r>
              <a:rPr lang="en-US" sz="2500" i="1" dirty="0">
                <a:latin typeface="Avenir Book" panose="02000503020000020003" pitchFamily="2" charset="0"/>
              </a:rPr>
              <a:t>Aaron’s rod that budded	</a:t>
            </a:r>
            <a:r>
              <a:rPr lang="en-US" sz="2500" dirty="0">
                <a:solidFill>
                  <a:srgbClr val="0070C0"/>
                </a:solidFill>
                <a:latin typeface="Avenir Book" panose="02000503020000020003" pitchFamily="2" charset="0"/>
              </a:rPr>
              <a:t>Numbers 17:8-11</a:t>
            </a:r>
          </a:p>
          <a:p>
            <a:r>
              <a:rPr lang="en-US" sz="25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500" b="1" i="1" dirty="0">
                <a:effectLst/>
                <a:latin typeface="Avenir Book" panose="02000503020000020003" pitchFamily="2" charset="0"/>
              </a:rPr>
              <a:t>Solo</a:t>
            </a:r>
            <a:r>
              <a:rPr lang="en-US" sz="2500" b="1" i="1" dirty="0">
                <a:latin typeface="Avenir Book" panose="02000503020000020003" pitchFamily="2" charset="0"/>
              </a:rPr>
              <a:t>mon Temple only had Law tablets </a:t>
            </a:r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1</a:t>
            </a:r>
            <a:r>
              <a:rPr lang="en-US" sz="25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st</a:t>
            </a:r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 Kings 8:9  2</a:t>
            </a:r>
            <a:r>
              <a:rPr lang="en-US" sz="25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 Chron. 5:10 </a:t>
            </a:r>
            <a:endParaRPr lang="en-US" sz="2500" dirty="0">
              <a:effectLst/>
              <a:highlight>
                <a:srgbClr val="FFFF00"/>
              </a:highlight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66F99-A5FF-B6A0-70DD-C05D794A22D2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974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EC9F2-1F07-15A7-FB57-892B1168F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29B7E-8D21-9C29-6A0D-02C8009673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198397-DD6D-8811-4C32-E2BE80CF4B56}"/>
              </a:ext>
            </a:extLst>
          </p:cNvPr>
          <p:cNvSpPr txBox="1"/>
          <p:nvPr/>
        </p:nvSpPr>
        <p:spPr>
          <a:xfrm>
            <a:off x="490653" y="1428452"/>
            <a:ext cx="10815140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9:6-12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Now when these things have been so prepared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[Covenant-1]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        the priests are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continually entering the outer tabernacle </a:t>
            </a:r>
          </a:p>
          <a:p>
            <a:pPr algn="l">
              <a:buNone/>
            </a:pP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  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performing the divine worship</a:t>
            </a:r>
          </a:p>
          <a:p>
            <a:pPr algn="l">
              <a:buNone/>
            </a:pPr>
            <a:endParaRPr lang="en-US" sz="16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but into the second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[Holy of Holies]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</a:t>
            </a:r>
          </a:p>
          <a:p>
            <a:pPr algn="l">
              <a:buNone/>
            </a:pP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only the high priest enters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once a year  </a:t>
            </a:r>
            <a:r>
              <a:rPr lang="en-US" sz="25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Yom Kippur </a:t>
            </a:r>
            <a:r>
              <a:rPr lang="en-US" sz="2500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‘to cover’</a:t>
            </a:r>
            <a:endParaRPr lang="en-US" sz="25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not without taking blood which he offers 	     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Leviticus 16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]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himself and for the sins of the people committed in ignorance</a:t>
            </a:r>
          </a:p>
          <a:p>
            <a:pPr algn="l">
              <a:buNone/>
            </a:pPr>
            <a:endParaRPr lang="en-US" sz="15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1" dirty="0">
                <a:effectLst/>
                <a:latin typeface="Avenir Book" panose="02000503020000020003" pitchFamily="2" charset="0"/>
              </a:rPr>
              <a:t>Remember: </a:t>
            </a:r>
            <a:r>
              <a:rPr lang="en-US" sz="2300" i="1" dirty="0">
                <a:effectLst/>
                <a:latin typeface="Avenir Book" panose="02000503020000020003" pitchFamily="2" charset="0"/>
              </a:rPr>
              <a:t>OLD covenant is paleontology perfect tense no use ever again</a:t>
            </a:r>
          </a:p>
          <a:p>
            <a:pPr algn="l">
              <a:buNone/>
            </a:pPr>
            <a:r>
              <a:rPr lang="en-US" sz="2300" b="1" i="1" dirty="0">
                <a:latin typeface="Avenir Book" panose="02000503020000020003" pitchFamily="2" charset="0"/>
              </a:rPr>
              <a:t>	         </a:t>
            </a:r>
            <a:r>
              <a:rPr lang="en-US" sz="2300" dirty="0">
                <a:latin typeface="Avenir Book" panose="02000503020000020003" pitchFamily="2" charset="0"/>
              </a:rPr>
              <a:t>NEW covenant in place to replace the prior has no use again</a:t>
            </a:r>
            <a:endParaRPr lang="en-US" sz="2300" b="1" dirty="0"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endParaRPr lang="en-US" sz="1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145B06-FC87-7FD6-1DEB-207EF603EC86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513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C2A97-64E9-30F3-9B1A-069B82AFF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4E9880-2DDB-0B1E-F1ED-E46CB66847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06F7E7-9AF4-CA1D-3296-7375E33EFA4F}"/>
              </a:ext>
            </a:extLst>
          </p:cNvPr>
          <p:cNvSpPr txBox="1"/>
          <p:nvPr/>
        </p:nvSpPr>
        <p:spPr>
          <a:xfrm>
            <a:off x="98351" y="646331"/>
            <a:ext cx="11935832" cy="592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9:6-12</a:t>
            </a:r>
          </a:p>
          <a:p>
            <a:endParaRPr lang="en-US" sz="7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 Holy Spirit is signifying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THIS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: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that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the way into the Holy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highlight>
                  <a:srgbClr val="00FFFF"/>
                </a:highlight>
                <a:latin typeface="Avenir Book" panose="02000503020000020003" pitchFamily="2" charset="0"/>
              </a:rPr>
              <a:t>P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lace has not yet been </a:t>
            </a:r>
          </a:p>
          <a:p>
            <a:pPr algn="l">
              <a:buNone/>
            </a:pP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disclosed 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while the outer tabernacle is still standing - which is a symbol for the present </a:t>
            </a:r>
          </a:p>
          <a:p>
            <a:pPr algn="l">
              <a:buNone/>
            </a:pP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ime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[mid-60s in 1</a:t>
            </a:r>
            <a:r>
              <a:rPr lang="en-US" sz="2300" b="0" baseline="30000" dirty="0">
                <a:effectLst/>
                <a:latin typeface="Avenir Book" panose="02000503020000020003" pitchFamily="2" charset="0"/>
              </a:rPr>
              <a:t>st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 Century AD] </a:t>
            </a:r>
            <a:r>
              <a:rPr lang="en-US" sz="2300" dirty="0">
                <a:latin typeface="Avenir Book" panose="02000503020000020003" pitchFamily="2" charset="0"/>
              </a:rPr>
              <a:t>  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ccordingly both gifts and sacrifices are offered</a:t>
            </a:r>
          </a:p>
          <a:p>
            <a:pPr algn="l">
              <a:buNone/>
            </a:pPr>
            <a:r>
              <a:rPr lang="en-US" sz="2500" b="1" i="1" dirty="0">
                <a:solidFill>
                  <a:srgbClr val="C00000"/>
                </a:solidFill>
                <a:latin typeface="Avenir Book" panose="02000503020000020003" pitchFamily="2" charset="0"/>
              </a:rPr>
              <a:t>	w</a:t>
            </a:r>
            <a:r>
              <a:rPr lang="en-US" sz="2500" b="1" i="1" dirty="0">
                <a:solidFill>
                  <a:srgbClr val="C00000"/>
                </a:solidFill>
                <a:effectLst/>
                <a:latin typeface="Avenir Book" panose="02000503020000020003" pitchFamily="2" charset="0"/>
              </a:rPr>
              <a:t>hich cannot make the worshiper perfect in conscience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since they relate </a:t>
            </a: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only to food - drink - various washings - regulations for the body imposed until a </a:t>
            </a:r>
          </a:p>
          <a:p>
            <a:pPr algn="l">
              <a:buNone/>
            </a:pP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time of Reformation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BUT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when Christ appeared as a High 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riest of the good things to </a:t>
            </a: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come He entered thru the GREATER More Perfect Tabernacle not made with hands - that </a:t>
            </a: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is to say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not of this creation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- not thru the blood of goats and calves, but thru His own </a:t>
            </a:r>
          </a:p>
          <a:p>
            <a:pPr algn="l">
              <a:buNone/>
            </a:pP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                     </a:t>
            </a:r>
            <a:r>
              <a:rPr lang="el-GR" sz="2500" b="0" i="0" dirty="0" err="1">
                <a:solidFill>
                  <a:srgbClr val="0A0A0A"/>
                </a:solidFill>
                <a:effectLst/>
                <a:latin typeface="blbGentium"/>
              </a:rPr>
              <a:t>κτίσις</a:t>
            </a:r>
            <a:r>
              <a:rPr lang="en-US" sz="2500" b="0" i="0" dirty="0">
                <a:solidFill>
                  <a:srgbClr val="0A0A0A"/>
                </a:solidFill>
                <a:effectLst/>
                <a:latin typeface="blbGentium"/>
              </a:rPr>
              <a:t>   </a:t>
            </a:r>
            <a:r>
              <a:rPr lang="en-US" sz="2500" b="1" i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ktisis</a:t>
            </a:r>
            <a:r>
              <a:rPr lang="en-US" sz="2500" b="1" i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</a:t>
            </a:r>
            <a:r>
              <a:rPr lang="en-US" sz="25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the entire creation </a:t>
            </a:r>
            <a:r>
              <a:rPr lang="en-US" sz="2500" dirty="0">
                <a:effectLst/>
                <a:latin typeface="Avenir Book" panose="02000503020000020003" pitchFamily="2" charset="0"/>
              </a:rPr>
              <a:t>[do you catch the difference?]</a:t>
            </a:r>
            <a:endParaRPr lang="en-US" sz="2500" b="1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blood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entered the Holy 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lace once for all - having obtained eternal redemption</a:t>
            </a:r>
          </a:p>
          <a:p>
            <a:pPr algn="l">
              <a:buNone/>
            </a:pPr>
            <a:endParaRPr lang="en-US" sz="11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1" dirty="0">
                <a:effectLst/>
                <a:latin typeface="Avenir Book" panose="02000503020000020003" pitchFamily="2" charset="0"/>
              </a:rPr>
              <a:t>Way not yet Disclosed = </a:t>
            </a:r>
            <a:r>
              <a:rPr lang="en-US" sz="2300" i="1" dirty="0">
                <a:latin typeface="Avenir Book" panose="02000503020000020003" pitchFamily="2" charset="0"/>
              </a:rPr>
              <a:t>as when Jesus would “forerunner” enter the TRUE way </a:t>
            </a:r>
          </a:p>
          <a:p>
            <a:pPr algn="l">
              <a:buNone/>
            </a:pPr>
            <a:r>
              <a:rPr lang="en-US" sz="2300" b="1" i="1" dirty="0">
                <a:effectLst/>
                <a:latin typeface="Avenir Book" panose="02000503020000020003" pitchFamily="2" charset="0"/>
              </a:rPr>
              <a:t>				 </a:t>
            </a:r>
            <a:r>
              <a:rPr lang="en-US" sz="2300" dirty="0">
                <a:effectLst/>
                <a:latin typeface="Avenir Book" panose="02000503020000020003" pitchFamily="2" charset="0"/>
              </a:rPr>
              <a:t>[Levite priests could only be a distant model-type]</a:t>
            </a:r>
          </a:p>
          <a:p>
            <a:pPr algn="l">
              <a:buNone/>
            </a:pPr>
            <a:r>
              <a:rPr lang="en-US" sz="2300" b="1" dirty="0">
                <a:latin typeface="Avenir Book" panose="02000503020000020003" pitchFamily="2" charset="0"/>
              </a:rPr>
              <a:t>Time of Reformation =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διόρθωσις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diorthrosis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to make straight, right, corrected  </a:t>
            </a:r>
            <a:endParaRPr lang="en-US" sz="2400" b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>
              <a:buNone/>
            </a:pPr>
            <a:endParaRPr lang="en-US" sz="700" b="1" dirty="0"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1" dirty="0">
                <a:effectLst/>
                <a:latin typeface="Avenir Book" panose="02000503020000020003" pitchFamily="2" charset="0"/>
              </a:rPr>
              <a:t>		EVERYTHING WAS ORIGINALLY INTENDED TO BE REPLACED!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E8ED4-698C-430C-DB98-E053C07F5A44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213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C29F4-60F4-248D-FCE2-EE6CB2603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59127-5FB5-A89A-65DB-8D1DD86105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EC0080-053E-8374-9DE5-281ADCBF762B}"/>
              </a:ext>
            </a:extLst>
          </p:cNvPr>
          <p:cNvSpPr txBox="1"/>
          <p:nvPr/>
        </p:nvSpPr>
        <p:spPr>
          <a:xfrm>
            <a:off x="98351" y="646331"/>
            <a:ext cx="11971034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>
                <a:latin typeface="Avenir Book" panose="02000503020000020003" pitchFamily="2" charset="0"/>
              </a:rPr>
              <a:t>T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hese things have been so prepared in Covenant-1]</a:t>
            </a:r>
          </a:p>
          <a:p>
            <a:pPr algn="l">
              <a:buNone/>
            </a:pPr>
            <a:r>
              <a:rPr lang="en-US" sz="2300" dirty="0">
                <a:latin typeface="Avenir Book" panose="02000503020000020003" pitchFamily="2" charset="0"/>
              </a:rPr>
              <a:t>	P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riests 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continually enter outer tabernacle 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performing </a:t>
            </a:r>
            <a:r>
              <a:rPr lang="en-US" sz="2300" dirty="0">
                <a:latin typeface="Avenir Book" panose="02000503020000020003" pitchFamily="2" charset="0"/>
              </a:rPr>
              <a:t>D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ivine worship =  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DAILY!</a:t>
            </a:r>
            <a:endParaRPr lang="en-US" sz="2300" b="0" dirty="0"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1600" dirty="0">
                <a:latin typeface="Avenir Book" panose="02000503020000020003" pitchFamily="2" charset="0"/>
              </a:rPr>
              <a:t>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But into Holy of Holies only the high priest enters once a year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endParaRPr lang="en-US" sz="2300" b="0" dirty="0"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dirty="0">
                <a:latin typeface="Avenir Book" panose="02000503020000020003" pitchFamily="2" charset="0"/>
              </a:rPr>
              <a:t>		With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blood offered for himself and sins of people committed in ignorance</a:t>
            </a:r>
          </a:p>
          <a:p>
            <a:pPr algn="l">
              <a:buNone/>
            </a:pPr>
            <a:endParaRPr lang="en-US" sz="1000" dirty="0"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0" dirty="0">
                <a:effectLst/>
                <a:latin typeface="Avenir Book" panose="02000503020000020003" pitchFamily="2" charset="0"/>
              </a:rPr>
              <a:t>The Holy Spirit signifies </a:t>
            </a:r>
            <a:r>
              <a:rPr lang="en-US" sz="2500" b="1" dirty="0">
                <a:latin typeface="Avenir Book" panose="02000503020000020003" pitchFamily="2" charset="0"/>
              </a:rPr>
              <a:t>THIS</a:t>
            </a:r>
            <a:r>
              <a:rPr lang="en-US" sz="2300" dirty="0">
                <a:latin typeface="Avenir Book" panose="02000503020000020003" pitchFamily="2" charset="0"/>
              </a:rPr>
              <a:t>: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 </a:t>
            </a:r>
            <a:endParaRPr lang="en-US" sz="2300" dirty="0"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0" dirty="0">
                <a:effectLst/>
                <a:latin typeface="Avenir Book" panose="02000503020000020003" pitchFamily="2" charset="0"/>
              </a:rPr>
              <a:t>	The way into Holy </a:t>
            </a:r>
            <a:r>
              <a:rPr lang="en-US" sz="2300" dirty="0">
                <a:latin typeface="Avenir Book" panose="02000503020000020003" pitchFamily="2" charset="0"/>
              </a:rPr>
              <a:t>P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lace not disclosed while outer tabernacle is still standing </a:t>
            </a:r>
            <a:endParaRPr lang="en-US" sz="2300" dirty="0"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0" dirty="0">
                <a:effectLst/>
                <a:latin typeface="Avenir Book" panose="02000503020000020003" pitchFamily="2" charset="0"/>
              </a:rPr>
              <a:t>	A symbol for the </a:t>
            </a:r>
            <a:r>
              <a:rPr lang="en-US" sz="2300" b="1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present </a:t>
            </a:r>
            <a:r>
              <a:rPr lang="en-US" sz="2300" b="1" dirty="0">
                <a:highlight>
                  <a:srgbClr val="FFFF00"/>
                </a:highlight>
                <a:latin typeface="Avenir Book" panose="02000503020000020003" pitchFamily="2" charset="0"/>
              </a:rPr>
              <a:t>t</a:t>
            </a:r>
            <a:r>
              <a:rPr lang="en-US" sz="2300" b="1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ime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[mid-60s in 1</a:t>
            </a:r>
            <a:r>
              <a:rPr lang="en-US" sz="2300" b="0" baseline="30000" dirty="0">
                <a:effectLst/>
                <a:latin typeface="Avenir Book" panose="02000503020000020003" pitchFamily="2" charset="0"/>
              </a:rPr>
              <a:t>st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 Century AD] both gifts and sacrifices </a:t>
            </a:r>
          </a:p>
          <a:p>
            <a:pPr algn="l">
              <a:buNone/>
            </a:pPr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are still offered RIGHT NOW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r>
              <a:rPr lang="en-US" sz="2500" b="1" dirty="0">
                <a:latin typeface="Avenir Book" panose="02000503020000020003" pitchFamily="2" charset="0"/>
              </a:rPr>
              <a:t>w</a:t>
            </a:r>
            <a:r>
              <a:rPr lang="en-US" sz="2500" b="1" dirty="0">
                <a:effectLst/>
                <a:latin typeface="Avenir Book" panose="02000503020000020003" pitchFamily="2" charset="0"/>
              </a:rPr>
              <a:t>hich cannot make the worshiper perfect in </a:t>
            </a:r>
          </a:p>
          <a:p>
            <a:pPr algn="l">
              <a:buNone/>
            </a:pPr>
            <a:r>
              <a:rPr lang="en-US" sz="2500" b="1" dirty="0">
                <a:latin typeface="Avenir Book" panose="02000503020000020003" pitchFamily="2" charset="0"/>
              </a:rPr>
              <a:t>	</a:t>
            </a:r>
            <a:r>
              <a:rPr lang="en-US" sz="2500" b="1" dirty="0">
                <a:effectLst/>
                <a:latin typeface="Avenir Book" panose="02000503020000020003" pitchFamily="2" charset="0"/>
              </a:rPr>
              <a:t>conscience </a:t>
            </a:r>
            <a:r>
              <a:rPr lang="en-US" sz="2300" dirty="0">
                <a:latin typeface="Avenir Book" panose="02000503020000020003" pitchFamily="2" charset="0"/>
              </a:rPr>
              <a:t>. . . . they are about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food - drink - washings - body regulations </a:t>
            </a:r>
          </a:p>
          <a:p>
            <a:pPr algn="l">
              <a:buNone/>
            </a:pPr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until a time of Reformation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r>
              <a:rPr lang="en-US" sz="2300" b="1" i="1" dirty="0">
                <a:latin typeface="Avenir Book" panose="02000503020000020003" pitchFamily="2" charset="0"/>
              </a:rPr>
              <a:t>THAT’S ALL STILL FIRST CONVENANT</a:t>
            </a:r>
          </a:p>
          <a:p>
            <a:pPr algn="l">
              <a:buNone/>
            </a:pPr>
            <a:endParaRPr lang="en-US" sz="1000" b="1" i="1" dirty="0"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dirty="0">
                <a:latin typeface="Avenir Book" panose="02000503020000020003" pitchFamily="2" charset="0"/>
              </a:rPr>
              <a:t>BUT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 Christ NOW </a:t>
            </a:r>
            <a:r>
              <a:rPr lang="en-US" sz="2300" dirty="0">
                <a:latin typeface="Avenir Book" panose="02000503020000020003" pitchFamily="2" charset="0"/>
              </a:rPr>
              <a:t>as Great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High </a:t>
            </a:r>
            <a:r>
              <a:rPr lang="en-US" sz="2300" dirty="0">
                <a:latin typeface="Avenir Book" panose="02000503020000020003" pitchFamily="2" charset="0"/>
              </a:rPr>
              <a:t>P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riest of the good things still to come in the future </a:t>
            </a:r>
          </a:p>
          <a:p>
            <a:pPr algn="l">
              <a:buNone/>
            </a:pPr>
            <a:r>
              <a:rPr lang="en-US" sz="2300" b="0" dirty="0">
                <a:effectLst/>
                <a:latin typeface="Avenir Book" panose="02000503020000020003" pitchFamily="2" charset="0"/>
              </a:rPr>
              <a:t>        He </a:t>
            </a:r>
            <a:r>
              <a:rPr lang="en-US" sz="2300" dirty="0">
                <a:latin typeface="Avenir Book" panose="02000503020000020003" pitchFamily="2" charset="0"/>
              </a:rPr>
              <a:t>is NOW in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GREATER More Perfect Tabernacle not made with hands </a:t>
            </a:r>
            <a:r>
              <a:rPr lang="en-US" sz="2400" b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in Heaven</a:t>
            </a:r>
          </a:p>
          <a:p>
            <a:pPr algn="l">
              <a:buNone/>
            </a:pPr>
            <a:r>
              <a:rPr lang="en-US" sz="2300" dirty="0">
                <a:latin typeface="Avenir Book" panose="02000503020000020003" pitchFamily="2" charset="0"/>
              </a:rPr>
              <a:t>      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not of this creation - and not thru blood of goats, calves, but thru His very own blood</a:t>
            </a:r>
          </a:p>
          <a:p>
            <a:pPr algn="l">
              <a:buNone/>
            </a:pPr>
            <a:r>
              <a:rPr lang="en-US" sz="2300" b="0" dirty="0">
                <a:effectLst/>
                <a:latin typeface="Avenir Book" panose="02000503020000020003" pitchFamily="2" charset="0"/>
              </a:rPr>
              <a:t>        He entered the Holy of Holies once for all - </a:t>
            </a:r>
            <a:r>
              <a:rPr lang="en-US" sz="2300" b="1" i="1" dirty="0"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having obtained eternal redemption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96FDD-F666-53B0-C6D1-3D56FA754FEB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288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2FC8-E9DB-21C9-7871-7987E74AE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AAF37-2A8B-2E40-A9FB-0710EEBE0C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DFEA41-834B-185D-F492-8CCFC07F3978}"/>
              </a:ext>
            </a:extLst>
          </p:cNvPr>
          <p:cNvSpPr txBox="1"/>
          <p:nvPr/>
        </p:nvSpPr>
        <p:spPr>
          <a:xfrm>
            <a:off x="151360" y="792133"/>
            <a:ext cx="11343746" cy="5709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9:13-18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IF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the blood of goats and bulls and the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ashes of a heifer</a:t>
            </a: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						                                      </a:t>
            </a:r>
            <a:r>
              <a:rPr lang="en-US" sz="2200" dirty="0">
                <a:solidFill>
                  <a:srgbClr val="0070C0"/>
                </a:solidFill>
                <a:latin typeface="Avenir Book" panose="02000503020000020003" pitchFamily="2" charset="0"/>
              </a:rPr>
              <a:t>Numbers 19:1-22</a:t>
            </a:r>
            <a:endParaRPr lang="en-US" sz="22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00FFFF"/>
                </a:highlight>
                <a:latin typeface="Avenir Book" panose="02000503020000020003" pitchFamily="2" charset="0"/>
              </a:rPr>
              <a:t>sprinkling those who have been defiled 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sanctify for the cleansing of the flesh</a:t>
            </a:r>
          </a:p>
          <a:p>
            <a:pPr algn="l">
              <a:buNone/>
            </a:pP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THEN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how much more will the blood of Christ, who thru the eternal Spirit offered </a:t>
            </a: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Himself without blemish to God 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1</a:t>
            </a:r>
            <a:r>
              <a:rPr lang="en-US" sz="2300" b="0" baseline="300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st</a:t>
            </a:r>
            <a:r>
              <a:rPr lang="en-US" sz="2300" b="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Peter 1:19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how much more will HE cleanse </a:t>
            </a: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   your conscience from dead works to serve the living God?</a:t>
            </a:r>
          </a:p>
          <a:p>
            <a:pPr algn="l">
              <a:buNone/>
            </a:pP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John 8:56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Abraham rejoiced to see my day </a:t>
            </a:r>
            <a:r>
              <a:rPr lang="en-US" sz="2300" dirty="0">
                <a:latin typeface="Avenir Book" panose="02000503020000020003" pitchFamily="2" charset="0"/>
              </a:rPr>
              <a:t>[all was looking ahead]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</a:t>
            </a:r>
            <a:r>
              <a:rPr lang="en-US" sz="2400" b="1" dirty="0">
                <a:latin typeface="Avenir Book" panose="02000503020000020003" pitchFamily="2" charset="0"/>
              </a:rPr>
              <a:t>Jesus within Holy Holies direct access for us throughout eternity!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endParaRPr lang="en-US" sz="1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1" dirty="0">
                <a:latin typeface="Avenir Book" panose="02000503020000020003" pitchFamily="2" charset="0"/>
              </a:rPr>
              <a:t>NEW and much better Priest in Jesus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Hebrews 7</a:t>
            </a:r>
            <a:endParaRPr lang="en-US" sz="2300" b="1" dirty="0">
              <a:latin typeface="Avenir Book" panose="02000503020000020003" pitchFamily="2" charset="0"/>
            </a:endParaRPr>
          </a:p>
          <a:p>
            <a:pPr algn="l"/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NEW and much better Covenant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Hebrews 8</a:t>
            </a:r>
          </a:p>
          <a:p>
            <a:pPr algn="l"/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NEW and much better Tabernacle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Hebrews 9:1-10</a:t>
            </a:r>
          </a:p>
          <a:p>
            <a:pPr algn="l"/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	     </a:t>
            </a:r>
            <a:r>
              <a:rPr lang="en-US" sz="2300" dirty="0">
                <a:latin typeface="Avenir Book" panose="02000503020000020003" pitchFamily="2" charset="0"/>
              </a:rPr>
              <a:t>NO ONE gets in!</a:t>
            </a:r>
            <a:endParaRPr lang="en-US" sz="23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b="1" dirty="0">
                <a:latin typeface="Avenir Book" panose="02000503020000020003" pitchFamily="2" charset="0"/>
              </a:rPr>
              <a:t>NEW and much better Sacrifice		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Hebrews 9:11-10:18</a:t>
            </a:r>
          </a:p>
          <a:p>
            <a:pPr algn="l"/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	</a:t>
            </a:r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animal blood       vs.       Jesus’ blood </a:t>
            </a:r>
          </a:p>
          <a:p>
            <a:pPr algn="l"/>
            <a:r>
              <a:rPr lang="en-US" sz="2300" i="1" dirty="0">
                <a:solidFill>
                  <a:srgbClr val="7030A0"/>
                </a:solidFill>
                <a:latin typeface="Avenir Book" panose="02000503020000020003" pitchFamily="2" charset="0"/>
              </a:rPr>
              <a:t>          “</a:t>
            </a:r>
            <a:r>
              <a:rPr lang="en-US" sz="2300" dirty="0">
                <a:solidFill>
                  <a:srgbClr val="7030A0"/>
                </a:solidFill>
                <a:latin typeface="Avenir Book" panose="02000503020000020003" pitchFamily="2" charset="0"/>
              </a:rPr>
              <a:t>temporary atonement”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     </a:t>
            </a:r>
            <a:r>
              <a:rPr lang="en-US" sz="2300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”permanent covering”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		</a:t>
            </a:r>
            <a:endParaRPr lang="en-US" sz="2300" b="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B260C-71C5-7D8D-062D-1674A49DEB0A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40607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CCADD-F70F-15A8-B401-4E170A961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8CB628-7689-66A2-1343-306E52401F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6BB714-EC1F-3C2D-A748-7F2EF4C7C851}"/>
              </a:ext>
            </a:extLst>
          </p:cNvPr>
          <p:cNvSpPr txBox="1"/>
          <p:nvPr/>
        </p:nvSpPr>
        <p:spPr>
          <a:xfrm>
            <a:off x="151360" y="792133"/>
            <a:ext cx="11932562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9:13-18</a:t>
            </a:r>
            <a:endParaRPr lang="en-US" sz="1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For this reason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He is the Mediator of a NEW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ovenant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 so that,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since a death </a:t>
            </a:r>
          </a:p>
          <a:p>
            <a:pPr algn="l"/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has taken place for the redemption of the transgressions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that were committed 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</a:t>
            </a:r>
            <a:r>
              <a:rPr lang="en-US" sz="2300" dirty="0">
                <a:latin typeface="Avenir Book" panose="02000503020000020003" pitchFamily="2" charset="0"/>
              </a:rPr>
              <a:t>Death of the One who made the Testament enacts the PLAN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under the first covenant, those who have been called may receive the promise 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of the </a:t>
            </a:r>
            <a:r>
              <a:rPr lang="en-US" sz="2400" b="1" i="1" dirty="0">
                <a:solidFill>
                  <a:srgbClr val="7030A0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eternal inheritance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for where a covenant 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[testament]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is, there must of 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necessity 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also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be the death of the ONE who made it for a 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Testament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is valid only </a:t>
            </a:r>
          </a:p>
          <a:p>
            <a:pPr algn="l"/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when men are dead, for it is never in force while the ONE who made it lives. 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/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Therefore, even the first covenant was not inaugurated without blood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0FED3-121D-6203-C4BC-8158181D91CF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6013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42864-02F9-2019-C0D6-6A1BF1CC0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83794-0809-EC92-967F-B61D39F77B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5F52A6-4162-D981-6474-D064E196EC84}"/>
              </a:ext>
            </a:extLst>
          </p:cNvPr>
          <p:cNvSpPr txBox="1"/>
          <p:nvPr/>
        </p:nvSpPr>
        <p:spPr>
          <a:xfrm>
            <a:off x="151360" y="792133"/>
            <a:ext cx="11952888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IF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 blood of goats and bulls and ashes of a heifer sprinkling those who have been </a:t>
            </a:r>
          </a:p>
          <a:p>
            <a:r>
              <a:rPr lang="en-US" sz="2300" b="0" dirty="0">
                <a:effectLst/>
                <a:latin typeface="Avenir Book" panose="02000503020000020003" pitchFamily="2" charset="0"/>
              </a:rPr>
              <a:t>defiled sanctify for the cleansing of the flesh,</a:t>
            </a:r>
          </a:p>
          <a:p>
            <a:pPr algn="l">
              <a:buNone/>
            </a:pPr>
            <a:endParaRPr lang="en-US" sz="1700" dirty="0"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500" b="1" dirty="0">
                <a:latin typeface="Avenir Book" panose="02000503020000020003" pitchFamily="2" charset="0"/>
              </a:rPr>
              <a:t>THEN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how much more will blood of Christ</a:t>
            </a:r>
            <a:r>
              <a:rPr lang="en-US" sz="2300" dirty="0">
                <a:latin typeface="Avenir Book" panose="02000503020000020003" pitchFamily="2" charset="0"/>
              </a:rPr>
              <a:t> by Holy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Spirit offered Himself without blemish</a:t>
            </a:r>
          </a:p>
          <a:p>
            <a:pPr algn="l">
              <a:buNone/>
            </a:pPr>
            <a:r>
              <a:rPr lang="en-US" sz="2300" b="0" dirty="0">
                <a:effectLst/>
                <a:latin typeface="Avenir Book" panose="02000503020000020003" pitchFamily="2" charset="0"/>
              </a:rPr>
              <a:t>to God </a:t>
            </a:r>
            <a:r>
              <a:rPr lang="en-US" sz="2300" dirty="0">
                <a:latin typeface="Avenir Book" panose="02000503020000020003" pitchFamily="2" charset="0"/>
              </a:rPr>
              <a:t>-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HE will cleanse your conscience from dead works to serve the living God</a:t>
            </a:r>
          </a:p>
          <a:p>
            <a:pPr algn="l">
              <a:buNone/>
            </a:pPr>
            <a:endParaRPr lang="en-US" sz="1900" b="0" dirty="0">
              <a:effectLst/>
              <a:latin typeface="Avenir Book" panose="02000503020000020003" pitchFamily="2" charset="0"/>
            </a:endParaRPr>
          </a:p>
          <a:p>
            <a:pPr algn="l"/>
            <a:r>
              <a:rPr lang="en-US" sz="2300" b="0" dirty="0">
                <a:effectLst/>
                <a:latin typeface="Avenir Book" panose="02000503020000020003" pitchFamily="2" charset="0"/>
              </a:rPr>
              <a:t>For THIS EXACT REASON: Jesus is the Mediator of a NEW </a:t>
            </a:r>
            <a:r>
              <a:rPr lang="en-US" sz="2300" dirty="0">
                <a:latin typeface="Avenir Book" panose="02000503020000020003" pitchFamily="2" charset="0"/>
              </a:rPr>
              <a:t>C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ovenant</a:t>
            </a:r>
            <a:endParaRPr lang="en-US" sz="2300" dirty="0">
              <a:latin typeface="Avenir Book" panose="02000503020000020003" pitchFamily="2" charset="0"/>
            </a:endParaRPr>
          </a:p>
          <a:p>
            <a:pPr algn="l"/>
            <a:r>
              <a:rPr lang="en-US" sz="2300" b="0" dirty="0">
                <a:effectLst/>
                <a:latin typeface="Avenir Book" panose="02000503020000020003" pitchFamily="2" charset="0"/>
              </a:rPr>
              <a:t>	- Death </a:t>
            </a:r>
            <a:r>
              <a:rPr lang="en-US" sz="2300" dirty="0">
                <a:latin typeface="Avenir Book" panose="02000503020000020003" pitchFamily="2" charset="0"/>
              </a:rPr>
              <a:t>happened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for redemption of transgressions committed under 1</a:t>
            </a:r>
            <a:r>
              <a:rPr lang="en-US" sz="2300" b="0" baseline="30000" dirty="0">
                <a:effectLst/>
                <a:latin typeface="Avenir Book" panose="02000503020000020003" pitchFamily="2" charset="0"/>
              </a:rPr>
              <a:t>st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 Covenant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- T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hose called receive the promise of </a:t>
            </a:r>
            <a:r>
              <a:rPr lang="en-US" sz="2400" b="1" dirty="0">
                <a:effectLst/>
                <a:latin typeface="Avenir Book" panose="02000503020000020003" pitchFamily="2" charset="0"/>
              </a:rPr>
              <a:t>eternal inheritance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 for where a 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 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covenant [testament] is 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- By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necessity the death of the ONE who made it for a 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Testament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 is valid only </a:t>
            </a:r>
          </a:p>
          <a:p>
            <a:pPr algn="l"/>
            <a:r>
              <a:rPr lang="en-US" sz="2300" dirty="0">
                <a:latin typeface="Avenir Book" panose="02000503020000020003" pitchFamily="2" charset="0"/>
              </a:rPr>
              <a:t>	  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when men are dead, for it is never in force while the ONE who made it lives. </a:t>
            </a:r>
            <a:endParaRPr lang="en-US" sz="2300" dirty="0">
              <a:latin typeface="Avenir Book" panose="02000503020000020003" pitchFamily="2" charset="0"/>
            </a:endParaRPr>
          </a:p>
          <a:p>
            <a:pPr algn="l"/>
            <a:r>
              <a:rPr lang="en-US" sz="2300" b="0" dirty="0">
                <a:effectLst/>
                <a:latin typeface="Avenir Book" panose="02000503020000020003" pitchFamily="2" charset="0"/>
              </a:rPr>
              <a:t>	   </a:t>
            </a:r>
            <a:r>
              <a:rPr lang="en-US" sz="2300" dirty="0">
                <a:latin typeface="Avenir Book" panose="02000503020000020003" pitchFamily="2" charset="0"/>
              </a:rPr>
              <a:t>Based upon this: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the first covenant was not inaugurated without blood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2E3921-98BE-EB30-3032-907964A2CE15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5251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B65D5-8932-E987-EC9D-13351C88D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35561-7FC6-109E-5AFB-8AB5EDECBE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870B1-D543-B20E-37EA-EB2854F4E979}"/>
              </a:ext>
            </a:extLst>
          </p:cNvPr>
          <p:cNvSpPr txBox="1"/>
          <p:nvPr/>
        </p:nvSpPr>
        <p:spPr>
          <a:xfrm>
            <a:off x="3859015" y="347057"/>
            <a:ext cx="7772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365B3-C477-3D7C-9E96-383ABC67291C}"/>
              </a:ext>
            </a:extLst>
          </p:cNvPr>
          <p:cNvSpPr txBox="1"/>
          <p:nvPr/>
        </p:nvSpPr>
        <p:spPr>
          <a:xfrm>
            <a:off x="-469783" y="763691"/>
            <a:ext cx="5141151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     NEXT WEEK</a:t>
            </a:r>
          </a:p>
          <a:p>
            <a:endParaRPr lang="en-US" sz="2400" b="1" dirty="0"/>
          </a:p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</a:rPr>
              <a:t>	 </a:t>
            </a:r>
            <a:r>
              <a:rPr lang="en-US" sz="3200" b="1" dirty="0"/>
              <a:t>Session-17 </a:t>
            </a:r>
          </a:p>
          <a:p>
            <a:r>
              <a:rPr lang="en-US" sz="3200" b="1" i="1" dirty="0">
                <a:solidFill>
                  <a:srgbClr val="0070C0"/>
                </a:solidFill>
              </a:rPr>
              <a:t>        Hebrews 9:19 thru 10:4</a:t>
            </a:r>
          </a:p>
          <a:p>
            <a:endParaRPr lang="en-US" sz="2500" b="1" i="1" dirty="0">
              <a:solidFill>
                <a:srgbClr val="0070C0"/>
              </a:solidFill>
            </a:endParaRPr>
          </a:p>
          <a:p>
            <a:r>
              <a:rPr lang="en-US" sz="3200" b="1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       </a:t>
            </a:r>
            <a:r>
              <a:rPr lang="en-US" sz="3200" dirty="0">
                <a:solidFill>
                  <a:srgbClr val="0070C0"/>
                </a:solidFill>
                <a:latin typeface="Avenir Book" panose="02000503020000020003" pitchFamily="2" charset="0"/>
              </a:rPr>
              <a:t>Cleansing Sacrifices</a:t>
            </a:r>
            <a:endParaRPr lang="en-US" sz="3200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7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8D79B-D429-C2CE-0E1F-9491B2675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9DE2A-2F1C-9C56-A1F7-75E6429CA30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E4CC56-2892-91EF-9549-470682B9CE3A}"/>
              </a:ext>
            </a:extLst>
          </p:cNvPr>
          <p:cNvSpPr txBox="1"/>
          <p:nvPr/>
        </p:nvSpPr>
        <p:spPr>
          <a:xfrm>
            <a:off x="201597" y="766733"/>
            <a:ext cx="12025343" cy="509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Last Week ended with . . . </a:t>
            </a:r>
          </a:p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8:6 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Jesus has obtained a </a:t>
            </a:r>
            <a:r>
              <a:rPr lang="en-US" sz="25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more excellent ministry </a:t>
            </a:r>
            <a:endParaRPr lang="en-US" sz="2400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	He is 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M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ediator of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Better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C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ovenant</a:t>
            </a:r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 enacted on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Better 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P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romises</a:t>
            </a:r>
            <a:endParaRPr lang="en-US" sz="1100" dirty="0">
              <a:latin typeface="Avenir Book" panose="02000503020000020003" pitchFamily="2" charset="0"/>
            </a:endParaRPr>
          </a:p>
          <a:p>
            <a:r>
              <a:rPr lang="en-US" sz="2400" b="1" dirty="0">
                <a:latin typeface="Avenir Book" panose="02000503020000020003" pitchFamily="2" charset="0"/>
              </a:rPr>
              <a:t>Paul Quotes </a:t>
            </a:r>
          </a:p>
          <a:p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	Jeremiah 31:31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NEW Covenant with Israel and house of Judah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v-32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NOT like covenant I made with their fathers as I led them from Egypt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              a covenant that THEY broke although I was a husband to them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v-33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but now I will put my Law within them – written on their hearts 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	 	    I will be their God and they will be my people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	   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v-34   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they will not have to teach this because they will ALL KNOW ME! </a:t>
            </a: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endParaRPr lang="en-US" sz="12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400" b="1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 Corinth. 3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NEW Covenant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not of the letter but of THE SPIRIT</a:t>
            </a:r>
          </a:p>
          <a:p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Galatians 3 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NEW Covenant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  does not invalidate </a:t>
            </a:r>
            <a:r>
              <a:rPr lang="en-US" sz="2400" b="1" i="1" dirty="0">
                <a:solidFill>
                  <a:srgbClr val="0070C0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the original Promise</a:t>
            </a:r>
            <a:endParaRPr lang="en-US" sz="2400" b="1" dirty="0">
              <a:solidFill>
                <a:srgbClr val="0070C0"/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2DCB9-3BD4-4A65-7E5D-7688FB7D7030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811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8097-FA1D-F7CF-A88A-9DC88E843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9B3E0-3C3A-EEB2-6111-95630634B6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CF8324-3221-AFB2-1157-B280E5EC1E59}"/>
              </a:ext>
            </a:extLst>
          </p:cNvPr>
          <p:cNvSpPr txBox="1"/>
          <p:nvPr/>
        </p:nvSpPr>
        <p:spPr>
          <a:xfrm>
            <a:off x="151360" y="792133"/>
            <a:ext cx="11889280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Tonight   FLOWS . . .    </a:t>
            </a:r>
          </a:p>
          <a:p>
            <a:r>
              <a:rPr lang="en-US" sz="2500" b="1" i="1" dirty="0">
                <a:latin typeface="Avenir Book" panose="02000503020000020003" pitchFamily="2" charset="0"/>
              </a:rPr>
              <a:t>	     Old and New Covenant      Earthly Tabernacle and Heavenly Temple</a:t>
            </a:r>
            <a:endParaRPr lang="en-US" sz="2500" b="1" dirty="0">
              <a:latin typeface="Avenir Book" panose="02000503020000020003" pitchFamily="2" charset="0"/>
            </a:endParaRPr>
          </a:p>
          <a:p>
            <a:endParaRPr lang="en-US" sz="900" b="1" dirty="0">
              <a:latin typeface="Avenir Book" panose="02000503020000020003" pitchFamily="2" charset="0"/>
            </a:endParaRPr>
          </a:p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          Hebrews 8:7-10</a:t>
            </a:r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For if that first covenant had been faultless, there would have been NO occasion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sought for a second - for finding fault with them, He says, “Behold days are coming when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 will effect a NEW covenant with the house of Israel and house of Judah, not like the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Covenant which I made with their fathers on the day I tool them by the hand to lead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them out of the land of Egypt, but they did not continue in My covenant and I do not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care for them, says the Lord, for this is the covenant that I will make with the house of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Israel after those days, says the Lord . . . </a:t>
            </a:r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I will put my laws into their minds and will write</a:t>
            </a:r>
          </a:p>
          <a:p>
            <a:r>
              <a:rPr lang="en-US" sz="23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write them on their hearts, I will be their God and they shall be my people</a:t>
            </a:r>
          </a:p>
          <a:p>
            <a:endParaRPr lang="en-US" sz="1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Law is SPIRITUAL   Mankind is CARNAL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Romans 7:14</a:t>
            </a:r>
          </a:p>
          <a:p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300" dirty="0">
                <a:latin typeface="Avenir Book" panose="02000503020000020003" pitchFamily="2" charset="0"/>
              </a:rPr>
              <a:t>Law was WEAK thru mankind’s FLESH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Romans 8:3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D1516-55ED-83E2-BB2C-9E5C8E2CD556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2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D7CC6-C3ED-37F0-38E8-CFEAF1024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BCB42-5989-04EF-E7D8-FDC4E97D9D7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04C087-91FF-02C6-A3D1-CF0B8F630507}"/>
              </a:ext>
            </a:extLst>
          </p:cNvPr>
          <p:cNvSpPr txBox="1"/>
          <p:nvPr/>
        </p:nvSpPr>
        <p:spPr>
          <a:xfrm>
            <a:off x="151360" y="792133"/>
            <a:ext cx="12018931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0" dirty="0">
                <a:effectLst/>
                <a:latin typeface="Avenir Book" panose="02000503020000020003" pitchFamily="2" charset="0"/>
              </a:rPr>
              <a:t>IF</a:t>
            </a:r>
            <a:r>
              <a:rPr lang="en-US" sz="2300" dirty="0">
                <a:latin typeface="Avenir Book" panose="02000503020000020003" pitchFamily="2" charset="0"/>
              </a:rPr>
              <a:t> that first covenant had been faultless NO need for a second covenant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     NOT fault of 1</a:t>
            </a:r>
            <a:r>
              <a:rPr lang="en-US" sz="2300" baseline="30000" dirty="0">
                <a:latin typeface="Avenir Book" panose="02000503020000020003" pitchFamily="2" charset="0"/>
              </a:rPr>
              <a:t>st</a:t>
            </a:r>
            <a:r>
              <a:rPr lang="en-US" sz="2300" dirty="0">
                <a:latin typeface="Avenir Book" panose="02000503020000020003" pitchFamily="2" charset="0"/>
              </a:rPr>
              <a:t> Covenant </a:t>
            </a:r>
            <a:r>
              <a:rPr lang="en-US" sz="2300" b="1" i="1" dirty="0">
                <a:latin typeface="Avenir Book" panose="02000503020000020003" pitchFamily="2" charset="0"/>
              </a:rPr>
              <a:t>but fault of the People!</a:t>
            </a:r>
          </a:p>
          <a:p>
            <a:r>
              <a:rPr lang="en-US" sz="23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 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Romans 7:14 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we know Law is spiritual, I am of flesh sold into bondage [slavery] to sin</a:t>
            </a:r>
            <a:endParaRPr lang="en-US" sz="2300" i="1" dirty="0">
              <a:solidFill>
                <a:srgbClr val="0070C0"/>
              </a:solidFill>
              <a:effectLst/>
              <a:latin typeface="Avenir Book" panose="02000503020000020003" pitchFamily="2" charset="0"/>
            </a:endParaRP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YHWH finds fault with Israel: Days are coming when YHWH will do NEW covenant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 with Israel [NATION] and Judah [TRIBE] 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NOT like with their Hebrew fathers out of Egypt - SINAI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      They did not continue in that Covenant [FAULT] the result “I do not care for them”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This NEW Covenant  = I will put my laws into their minds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	    I will write my laws on their </a:t>
            </a:r>
            <a:r>
              <a:rPr lang="en-US" sz="2300" b="1" dirty="0">
                <a:solidFill>
                  <a:srgbClr val="0070C0"/>
                </a:solidFill>
                <a:latin typeface="Avenir Book" panose="02000503020000020003" pitchFamily="2" charset="0"/>
              </a:rPr>
              <a:t>Hearts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Deut. 6:5 Soul Mind Strength</a:t>
            </a:r>
            <a:endParaRPr lang="en-US" sz="2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1000" dirty="0">
                <a:latin typeface="Avenir Book" panose="02000503020000020003" pitchFamily="2" charset="0"/>
              </a:rPr>
              <a:t>			         </a:t>
            </a:r>
            <a:r>
              <a:rPr lang="en-US" sz="2300" dirty="0">
                <a:latin typeface="Avenir Book" panose="02000503020000020003" pitchFamily="2" charset="0"/>
              </a:rPr>
              <a:t>I will be their God and they shall be my people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OLD Covenant written by God’s fingers on tablets of stone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NEW Covenant written by Holy Spirit on human heart + mind    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Jeremiah 31:31</a:t>
            </a:r>
          </a:p>
          <a:p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								            2</a:t>
            </a:r>
            <a:r>
              <a:rPr lang="en-US" sz="23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300" dirty="0">
                <a:solidFill>
                  <a:srgbClr val="0070C0"/>
                </a:solidFill>
                <a:latin typeface="Avenir Book" panose="02000503020000020003" pitchFamily="2" charset="0"/>
              </a:rPr>
              <a:t> Corinth. 3</a:t>
            </a:r>
            <a:endParaRPr lang="en-US" sz="2300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22B46-6E8B-779D-4ACF-91586D61EBA5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8067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2C69C-FEE0-66AB-F0CF-FC2E92CEC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5C020-917C-913F-455E-F597BA324B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95A1AC-0E31-20B5-5D3F-A13F89F59FA7}"/>
              </a:ext>
            </a:extLst>
          </p:cNvPr>
          <p:cNvSpPr txBox="1"/>
          <p:nvPr/>
        </p:nvSpPr>
        <p:spPr>
          <a:xfrm>
            <a:off x="136516" y="1282464"/>
            <a:ext cx="11941667" cy="4970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8:11-13 </a:t>
            </a:r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and they shall not teach everyone, his fellow citizen, </a:t>
            </a:r>
          </a:p>
          <a:p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and everyone his brother saying, “Know the Lord”</a:t>
            </a:r>
          </a:p>
          <a:p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for 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ALL will know Me</a:t>
            </a:r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, from the least to the greatest of them</a:t>
            </a:r>
          </a:p>
          <a:p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for I will be merciful to their iniquities </a:t>
            </a:r>
          </a:p>
          <a:p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and I will remember their sin no more!  </a:t>
            </a:r>
            <a:r>
              <a:rPr lang="en-US" sz="2500" dirty="0">
                <a:latin typeface="Avenir Book" panose="02000503020000020003" pitchFamily="2" charset="0"/>
              </a:rPr>
              <a:t>in the</a:t>
            </a:r>
            <a:r>
              <a:rPr lang="en-US" sz="25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500" b="1" dirty="0">
                <a:solidFill>
                  <a:srgbClr val="7030A0"/>
                </a:solidFill>
                <a:latin typeface="Avenir Book" panose="02000503020000020003" pitchFamily="2" charset="0"/>
              </a:rPr>
              <a:t>Millenium Kingdom!</a:t>
            </a:r>
            <a:endParaRPr lang="en-US" sz="10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>
              <a:buNone/>
            </a:pPr>
            <a:endParaRPr lang="en-US" sz="8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When He said, “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 New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C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ovenant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,” He has made the first obsolete. </a:t>
            </a:r>
          </a:p>
          <a:p>
            <a:pPr algn="l">
              <a:buNone/>
            </a:pP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But whatever is becoming obsolete and growing 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OLD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is ready to disappear</a:t>
            </a:r>
          </a:p>
          <a:p>
            <a:pPr algn="l">
              <a:buNone/>
            </a:pPr>
            <a:endParaRPr lang="en-US" sz="15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300" b="0" dirty="0">
                <a:effectLst/>
                <a:latin typeface="Avenir Book" panose="02000503020000020003" pitchFamily="2" charset="0"/>
              </a:rPr>
              <a:t>“OLD” is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γηράσκω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</a:t>
            </a:r>
            <a:r>
              <a:rPr lang="en-US" sz="2400" b="0" i="0" dirty="0" err="1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gerasko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        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highlight>
                  <a:srgbClr val="FFFF00"/>
                </a:highlight>
                <a:latin typeface="blbGentium"/>
              </a:rPr>
              <a:t>παλαιός</a:t>
            </a:r>
            <a:r>
              <a:rPr lang="en-US" sz="2400" b="0" i="0" dirty="0">
                <a:solidFill>
                  <a:srgbClr val="0A0A0A"/>
                </a:solidFill>
                <a:effectLst/>
                <a:highlight>
                  <a:srgbClr val="FFFF00"/>
                </a:highlight>
                <a:latin typeface="blbGentium"/>
              </a:rPr>
              <a:t>  </a:t>
            </a:r>
            <a:r>
              <a:rPr lang="en-US" sz="2400" b="0" i="0" dirty="0" err="1">
                <a:solidFill>
                  <a:srgbClr val="0A0A0A"/>
                </a:solidFill>
                <a:effectLst/>
                <a:highlight>
                  <a:srgbClr val="FFFF00"/>
                </a:highlight>
                <a:latin typeface="Avenir Book" panose="02000503020000020003" pitchFamily="2" charset="0"/>
              </a:rPr>
              <a:t>palaios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                </a:t>
            </a:r>
            <a:r>
              <a:rPr lang="el-GR" sz="2400" b="0" i="0" dirty="0" err="1">
                <a:solidFill>
                  <a:srgbClr val="0A0A0A"/>
                </a:solidFill>
                <a:effectLst/>
                <a:latin typeface="blbGentium"/>
              </a:rPr>
              <a:t>ἀρχαῖος</a:t>
            </a:r>
            <a:r>
              <a:rPr lang="en-US" sz="2400" b="0" i="0" dirty="0">
                <a:solidFill>
                  <a:srgbClr val="0A0A0A"/>
                </a:solidFill>
                <a:effectLst/>
                <a:latin typeface="blbGentium"/>
              </a:rPr>
              <a:t>  </a:t>
            </a:r>
            <a:r>
              <a:rPr lang="en-US" sz="2400" b="0" i="0" dirty="0" err="1">
                <a:solidFill>
                  <a:srgbClr val="0A0A0A"/>
                </a:solidFill>
                <a:effectLst/>
                <a:latin typeface="Avenir Book" panose="02000503020000020003" pitchFamily="2" charset="0"/>
              </a:rPr>
              <a:t>archaios</a:t>
            </a:r>
            <a:endParaRPr lang="en-US" sz="2400" b="0" i="0" dirty="0">
              <a:solidFill>
                <a:srgbClr val="0A0A0A"/>
              </a:solidFill>
              <a:effectLst/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400" dirty="0">
                <a:solidFill>
                  <a:srgbClr val="0A0A0A"/>
                </a:solidFill>
                <a:latin typeface="Avenir Book" panose="02000503020000020003" pitchFamily="2" charset="0"/>
              </a:rPr>
              <a:t>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growing old failing due to age</a:t>
            </a:r>
            <a:r>
              <a:rPr lang="en-US" sz="2300" dirty="0">
                <a:solidFill>
                  <a:srgbClr val="0A0A0A"/>
                </a:solidFill>
                <a:latin typeface="Avenir Book" panose="02000503020000020003" pitchFamily="2" charset="0"/>
              </a:rPr>
              <a:t>     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worn out by use          around since beginning</a:t>
            </a:r>
          </a:p>
          <a:p>
            <a:pPr algn="l">
              <a:buNone/>
            </a:pP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Verb</a:t>
            </a:r>
            <a:r>
              <a:rPr lang="en-US" sz="2300" b="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		</a:t>
            </a:r>
            <a:r>
              <a:rPr lang="en-US" sz="2300" i="1" dirty="0">
                <a:solidFill>
                  <a:srgbClr val="0070C0"/>
                </a:solidFill>
                <a:latin typeface="Avenir Book" panose="02000503020000020003" pitchFamily="2" charset="0"/>
              </a:rPr>
              <a:t>       </a:t>
            </a:r>
            <a:r>
              <a:rPr lang="en-US" sz="2300" dirty="0">
                <a:latin typeface="Avenir Book" panose="02000503020000020003" pitchFamily="2" charset="0"/>
              </a:rPr>
              <a:t>Paleontology no more use   Archaeology -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 Car still</a:t>
            </a:r>
            <a:r>
              <a:rPr lang="en-US" sz="2300" dirty="0">
                <a:latin typeface="Avenir Book" panose="02000503020000020003" pitchFamily="2" charset="0"/>
              </a:rPr>
              <a:t>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driven</a:t>
            </a:r>
            <a:endParaRPr lang="en-US" sz="2300" b="0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		       </a:t>
            </a:r>
            <a:r>
              <a:rPr lang="en-US" sz="2300" dirty="0">
                <a:latin typeface="Avenir Book" panose="02000503020000020003" pitchFamily="2" charset="0"/>
              </a:rPr>
              <a:t>Obsolete and remains that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			     [perfect tense]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DEEB1D-ACEB-F3BB-8D7E-4E42B2FD7820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76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93176-0F90-E0EF-515E-8AD622F4A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16BED-4345-3AB6-EFE3-7F58B1D874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5845C0-4308-8747-9956-653A38D373C2}"/>
              </a:ext>
            </a:extLst>
          </p:cNvPr>
          <p:cNvSpPr txBox="1"/>
          <p:nvPr/>
        </p:nvSpPr>
        <p:spPr>
          <a:xfrm>
            <a:off x="642278" y="937907"/>
            <a:ext cx="1100012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Hebrew people will not have to teach </a:t>
            </a:r>
            <a:r>
              <a:rPr lang="en-US" sz="2400" b="1" i="1" dirty="0">
                <a:latin typeface="Avenir Book" panose="02000503020000020003" pitchFamily="2" charset="0"/>
              </a:rPr>
              <a:t>“Know God’s Law” </a:t>
            </a:r>
            <a:r>
              <a:rPr lang="en-US" sz="2400" dirty="0">
                <a:latin typeface="Avenir Book" panose="02000503020000020003" pitchFamily="2" charset="0"/>
              </a:rPr>
              <a:t>because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</a:t>
            </a:r>
            <a:r>
              <a:rPr lang="en-US" sz="2400" u="sng" dirty="0">
                <a:latin typeface="Avenir Book" panose="02000503020000020003" pitchFamily="2" charset="0"/>
              </a:rPr>
              <a:t>EVERYONE</a:t>
            </a:r>
            <a:r>
              <a:rPr lang="en-US" sz="2400" dirty="0">
                <a:latin typeface="Avenir Book" panose="02000503020000020003" pitchFamily="2" charset="0"/>
              </a:rPr>
              <a:t> [fellow citizen, brother, family] Will Know ME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   from least to greatest</a:t>
            </a:r>
          </a:p>
          <a:p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YHWH will be merciful to their iniquities and remember their sin no more!</a:t>
            </a:r>
          </a:p>
          <a:p>
            <a:pPr algn="l">
              <a:buNone/>
            </a:pPr>
            <a:endParaRPr lang="en-US" sz="1000" dirty="0"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400" b="0" dirty="0">
                <a:effectLst/>
                <a:latin typeface="Avenir Book" panose="02000503020000020003" pitchFamily="2" charset="0"/>
              </a:rPr>
              <a:t>When </a:t>
            </a:r>
            <a:r>
              <a:rPr lang="en-US" sz="2400" dirty="0">
                <a:latin typeface="Avenir Book" panose="02000503020000020003" pitchFamily="2" charset="0"/>
              </a:rPr>
              <a:t>YHWH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 said, “</a:t>
            </a:r>
            <a:r>
              <a:rPr lang="en-US" sz="2400" dirty="0">
                <a:latin typeface="Avenir Book" panose="02000503020000020003" pitchFamily="2" charset="0"/>
              </a:rPr>
              <a:t>NEW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 covenant”    That made </a:t>
            </a:r>
            <a:r>
              <a:rPr lang="en-US" sz="2400" dirty="0">
                <a:latin typeface="Avenir Book" panose="02000503020000020003" pitchFamily="2" charset="0"/>
              </a:rPr>
              <a:t>1st one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obsolete</a:t>
            </a:r>
          </a:p>
          <a:p>
            <a:pPr algn="l">
              <a:buNone/>
            </a:pPr>
            <a:r>
              <a:rPr lang="en-US" sz="2400" dirty="0">
                <a:latin typeface="Avenir Book" panose="02000503020000020003" pitchFamily="2" charset="0"/>
              </a:rPr>
              <a:t>	W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hatever is becoming obsolete </a:t>
            </a:r>
            <a:r>
              <a:rPr lang="en-US" sz="2400" dirty="0">
                <a:latin typeface="Avenir Book" panose="02000503020000020003" pitchFamily="2" charset="0"/>
              </a:rPr>
              <a:t>- </a:t>
            </a:r>
            <a:r>
              <a:rPr lang="en-US" sz="2400" b="0" dirty="0">
                <a:effectLst/>
                <a:latin typeface="Avenir Book" panose="02000503020000020003" pitchFamily="2" charset="0"/>
              </a:rPr>
              <a:t>growing old is </a:t>
            </a:r>
            <a:r>
              <a:rPr lang="en-US" sz="2400" b="1" i="1" dirty="0">
                <a:effectLst/>
                <a:latin typeface="Avenir Book" panose="02000503020000020003" pitchFamily="2" charset="0"/>
              </a:rPr>
              <a:t>ready to disappear</a:t>
            </a:r>
          </a:p>
          <a:p>
            <a:pPr algn="l">
              <a:buNone/>
            </a:pPr>
            <a:endParaRPr lang="en-US" sz="2400" b="1" i="1" dirty="0">
              <a:latin typeface="Avenir Book" panose="02000503020000020003" pitchFamily="2" charset="0"/>
            </a:endParaRPr>
          </a:p>
          <a:p>
            <a:pPr algn="l">
              <a:buNone/>
            </a:pPr>
            <a:r>
              <a:rPr lang="en-US" sz="2400" b="1" i="1" dirty="0">
                <a:effectLst/>
                <a:latin typeface="Avenir Book" panose="02000503020000020003" pitchFamily="2" charset="0"/>
              </a:rPr>
              <a:t>Blood of goats and lambs and bulls could NEVER take away sin, </a:t>
            </a:r>
          </a:p>
          <a:p>
            <a:pPr algn="l">
              <a:buNone/>
            </a:pPr>
            <a:r>
              <a:rPr lang="en-US" sz="2400" b="1" i="1" dirty="0">
                <a:latin typeface="Avenir Book" panose="02000503020000020003" pitchFamily="2" charset="0"/>
              </a:rPr>
              <a:t>  BUT 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John 1:29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behold the Lamb of God who takes away the sins of the world</a:t>
            </a:r>
            <a:endParaRPr lang="en-US" sz="2400" b="1" i="1" dirty="0">
              <a:effectLst/>
              <a:latin typeface="Avenir Book" panose="02000503020000020003" pitchFamily="2" charset="0"/>
            </a:endParaRPr>
          </a:p>
          <a:p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E8240-0A09-2BD3-682D-E2736ED4438D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907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6E332-ECD3-5235-8F66-A7D7DE5D0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AE836-BFC6-9142-DCF8-9C73E560DB4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E3B663-432B-3FE5-DF0F-45C7874B61A2}"/>
              </a:ext>
            </a:extLst>
          </p:cNvPr>
          <p:cNvSpPr txBox="1"/>
          <p:nvPr/>
        </p:nvSpPr>
        <p:spPr>
          <a:xfrm>
            <a:off x="2064678" y="1204607"/>
            <a:ext cx="97570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Arguably 8 Covenants in the </a:t>
            </a:r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Hebrew Scriptures</a:t>
            </a:r>
          </a:p>
          <a:p>
            <a:endParaRPr lang="en-US" sz="2400" b="1" i="1" dirty="0">
              <a:solidFill>
                <a:srgbClr val="7030A0"/>
              </a:solidFill>
              <a:latin typeface="Avenir Book" panose="02000503020000020003" pitchFamily="2" charset="0"/>
            </a:endParaRPr>
          </a:p>
          <a:p>
            <a:r>
              <a:rPr lang="en-US" sz="24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- Eden 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Genesis 2:16		</a:t>
            </a:r>
            <a:r>
              <a:rPr lang="en-US" sz="2400" i="1" dirty="0">
                <a:latin typeface="Avenir Book" panose="02000503020000020003" pitchFamily="2" charset="0"/>
              </a:rPr>
              <a:t>Time of Innocence</a:t>
            </a:r>
            <a:endParaRPr lang="en-US" sz="2400" i="1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- Adam 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Genesis 3:15		</a:t>
            </a:r>
            <a:r>
              <a:rPr lang="en-US" sz="2400" i="1" dirty="0">
                <a:latin typeface="Avenir Book" panose="02000503020000020003" pitchFamily="2" charset="0"/>
              </a:rPr>
              <a:t>Time of Conscience</a:t>
            </a:r>
            <a:endParaRPr lang="en-US" sz="2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	- Noah 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Genesis 9:16		</a:t>
            </a:r>
            <a:r>
              <a:rPr lang="en-US" sz="2400" i="1" dirty="0">
                <a:latin typeface="Avenir Book" panose="02000503020000020003" pitchFamily="2" charset="0"/>
              </a:rPr>
              <a:t>Time of Human Government</a:t>
            </a:r>
            <a:endParaRPr lang="en-US" sz="2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- Abram 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Genesis 12:2-3	</a:t>
            </a:r>
            <a:r>
              <a:rPr lang="en-US" sz="2400" i="1" dirty="0">
                <a:latin typeface="Avenir Book" panose="02000503020000020003" pitchFamily="2" charset="0"/>
              </a:rPr>
              <a:t>Time of Promise</a:t>
            </a:r>
            <a:endParaRPr lang="en-US" sz="2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- Moses 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Exodus 19:5		</a:t>
            </a:r>
            <a:r>
              <a:rPr lang="en-US" sz="2400" i="1" dirty="0">
                <a:highlight>
                  <a:srgbClr val="FFFF00"/>
                </a:highlight>
                <a:latin typeface="Avenir Book" panose="02000503020000020003" pitchFamily="2" charset="0"/>
              </a:rPr>
              <a:t>Time of Law </a:t>
            </a:r>
            <a:endParaRPr lang="en-US" sz="2400" dirty="0">
              <a:solidFill>
                <a:srgbClr val="0070C0"/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- Land 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Deuteronomy 30:3	</a:t>
            </a:r>
            <a:r>
              <a:rPr lang="en-US" sz="2400" i="1" dirty="0">
                <a:latin typeface="Avenir Book" panose="02000503020000020003" pitchFamily="2" charset="0"/>
              </a:rPr>
              <a:t>Time of Israel Returns</a:t>
            </a:r>
            <a:endParaRPr lang="en-US" sz="2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	- David 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2</a:t>
            </a:r>
            <a:r>
              <a:rPr lang="en-US" sz="2400" baseline="30000" dirty="0">
                <a:solidFill>
                  <a:srgbClr val="0070C0"/>
                </a:solidFill>
                <a:latin typeface="Avenir Book" panose="02000503020000020003" pitchFamily="2" charset="0"/>
              </a:rPr>
              <a:t>nd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 Samuel 7:8-17	</a:t>
            </a:r>
            <a:r>
              <a:rPr lang="en-US" sz="2400" i="1" dirty="0">
                <a:latin typeface="Avenir Book" panose="02000503020000020003" pitchFamily="2" charset="0"/>
              </a:rPr>
              <a:t>Time of Millennium</a:t>
            </a:r>
            <a:endParaRPr lang="en-US" sz="2400" dirty="0">
              <a:solidFill>
                <a:srgbClr val="0070C0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	</a:t>
            </a:r>
            <a:r>
              <a:rPr lang="en-US" sz="2400" b="1" dirty="0">
                <a:solidFill>
                  <a:srgbClr val="7030A0"/>
                </a:solidFill>
                <a:latin typeface="Avenir Book" panose="02000503020000020003" pitchFamily="2" charset="0"/>
              </a:rPr>
              <a:t>- NEW  </a:t>
            </a:r>
            <a:r>
              <a:rPr lang="en-US" sz="2400" dirty="0">
                <a:solidFill>
                  <a:srgbClr val="7030A0"/>
                </a:solidFill>
                <a:latin typeface="Avenir Book" panose="02000503020000020003" pitchFamily="2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venir Book" panose="02000503020000020003" pitchFamily="2" charset="0"/>
              </a:rPr>
              <a:t>Jeremiah 31:31-34	</a:t>
            </a:r>
            <a:r>
              <a:rPr lang="en-US" sz="2400" i="1" dirty="0">
                <a:highlight>
                  <a:srgbClr val="FFFF00"/>
                </a:highlight>
                <a:latin typeface="Avenir Book" panose="02000503020000020003" pitchFamily="2" charset="0"/>
              </a:rPr>
              <a:t>Time of Grace</a:t>
            </a:r>
            <a:endParaRPr lang="en-US" sz="2400" b="1" dirty="0">
              <a:highlight>
                <a:srgbClr val="FFFF00"/>
              </a:highlight>
              <a:latin typeface="Avenir Book" panose="02000503020000020003" pitchFamily="2" charset="0"/>
            </a:endParaRPr>
          </a:p>
          <a:p>
            <a:r>
              <a:rPr lang="en-US" sz="2400" b="1" dirty="0">
                <a:latin typeface="Avenir Book" panose="02000503020000020003" pitchFamily="2" charset="0"/>
              </a:rPr>
              <a:t>				                               [Replaced]</a:t>
            </a:r>
          </a:p>
          <a:p>
            <a:r>
              <a:rPr lang="en-US" sz="2400" b="1" dirty="0">
                <a:latin typeface="Avenir Book" panose="02000503020000020003" pitchFamily="2" charset="0"/>
              </a:rPr>
              <a:t>	   </a:t>
            </a:r>
            <a:r>
              <a:rPr lang="en-US" sz="2400" b="1" dirty="0">
                <a:solidFill>
                  <a:srgbClr val="0070C0"/>
                </a:solidFill>
                <a:latin typeface="Avenir Book" panose="02000503020000020003" pitchFamily="2" charset="0"/>
              </a:rPr>
              <a:t>Hebrews 12:24 </a:t>
            </a:r>
            <a:r>
              <a:rPr lang="en-US" sz="2400" i="1" dirty="0">
                <a:solidFill>
                  <a:srgbClr val="0070C0"/>
                </a:solidFill>
                <a:latin typeface="Avenir Book" panose="02000503020000020003" pitchFamily="2" charset="0"/>
              </a:rPr>
              <a:t>Jesus now the Mediator of New Covenant</a:t>
            </a:r>
            <a:endParaRPr lang="en-US" sz="2400" b="1" dirty="0"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BD0F2-E782-67B8-133B-306CE0A2212C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278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93E1F-67B3-5F33-F6D6-43E2CE718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2E8F5D-79E0-150F-1F3E-2FE8059FC4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A214D5-5E40-0208-3119-2B824FCC7124}"/>
              </a:ext>
            </a:extLst>
          </p:cNvPr>
          <p:cNvSpPr txBox="1"/>
          <p:nvPr/>
        </p:nvSpPr>
        <p:spPr>
          <a:xfrm>
            <a:off x="151360" y="792133"/>
            <a:ext cx="11907299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venir Book" panose="02000503020000020003" pitchFamily="2" charset="0"/>
              </a:rPr>
              <a:t>Paul now proceeds into the what supported the original Earthly Covenant</a:t>
            </a:r>
          </a:p>
          <a:p>
            <a:endParaRPr lang="en-US" sz="1900" b="1" dirty="0">
              <a:latin typeface="Avenir Book" panose="02000503020000020003" pitchFamily="2" charset="0"/>
            </a:endParaRPr>
          </a:p>
          <a:p>
            <a:r>
              <a:rPr lang="en-US" sz="2500" b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Hebrews 9:1-5 </a:t>
            </a:r>
            <a:r>
              <a:rPr lang="en-US" sz="2500" b="1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Now even the first covenant had: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1] Regulations of divine worship and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	     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2] the earthly sanctuary </a:t>
            </a:r>
            <a:endParaRPr lang="en-US" sz="23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for there was a tabernacle prepared the outer one, in which were the lampstand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and the table and sacred bread this is called the Holy 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P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lace </a:t>
            </a:r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- b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ehind the second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veil there was a tabernacle which is called the Holy of Holies having a golden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altar of incense and the ark of the covenant covered on all sides with gold, in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which was a golden jar holding the manna and Aaron’s rod which budded and the 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tablets of the covenant, then above it were the </a:t>
            </a:r>
            <a:r>
              <a:rPr lang="en-US" sz="2300" b="0" i="1" dirty="0" err="1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Keroobim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 of glory overshadowing </a:t>
            </a:r>
          </a:p>
          <a:p>
            <a:r>
              <a:rPr lang="en-US" sz="2300" i="1" dirty="0">
                <a:solidFill>
                  <a:schemeClr val="accent2">
                    <a:lumMod val="50000"/>
                  </a:schemeClr>
                </a:solidFill>
                <a:latin typeface="Avenir Book" panose="02000503020000020003" pitchFamily="2" charset="0"/>
              </a:rPr>
              <a:t>	</a:t>
            </a:r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the mercy seat but of these things we cannot now speak in detail</a:t>
            </a:r>
          </a:p>
          <a:p>
            <a:endParaRPr lang="en-US" sz="1400" i="1" dirty="0">
              <a:solidFill>
                <a:schemeClr val="accent2">
                  <a:lumMod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300" b="0" i="1" dirty="0">
                <a:solidFill>
                  <a:schemeClr val="accent2">
                    <a:lumMod val="50000"/>
                  </a:schemeClr>
                </a:solidFill>
                <a:effectLst/>
                <a:latin typeface="Avenir Book" panose="02000503020000020003" pitchFamily="2" charset="0"/>
              </a:rPr>
              <a:t>	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ALL </a:t>
            </a:r>
            <a:r>
              <a:rPr lang="en-US" sz="2500" b="1" i="1" u="sng" dirty="0">
                <a:effectLst/>
                <a:latin typeface="Avenir Book" panose="02000503020000020003" pitchFamily="2" charset="0"/>
              </a:rPr>
              <a:t>models</a:t>
            </a:r>
            <a:r>
              <a:rPr lang="en-US" sz="2300" b="1" dirty="0">
                <a:effectLst/>
                <a:latin typeface="Avenir Book" panose="02000503020000020003" pitchFamily="2" charset="0"/>
              </a:rPr>
              <a:t> of the TRUE Tabernacle-Temple and Ark in God’s heaven</a:t>
            </a:r>
            <a:endParaRPr lang="en-US" sz="2300" b="1" i="1" dirty="0">
              <a:solidFill>
                <a:schemeClr val="accent2">
                  <a:lumMod val="50000"/>
                </a:schemeClr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FF68C-B915-DDDD-AA3B-83DAFFD7C09E}"/>
              </a:ext>
            </a:extLst>
          </p:cNvPr>
          <p:cNvSpPr txBox="1"/>
          <p:nvPr/>
        </p:nvSpPr>
        <p:spPr>
          <a:xfrm>
            <a:off x="490653" y="0"/>
            <a:ext cx="1046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Pharisee Paul’s </a:t>
            </a:r>
            <a:r>
              <a:rPr lang="el-GR" sz="3200" b="0" i="1">
                <a:solidFill>
                  <a:srgbClr val="0070C0"/>
                </a:solidFill>
                <a:effectLst/>
                <a:latin typeface="Google Sans"/>
              </a:rPr>
              <a:t>ἀπολογία</a:t>
            </a:r>
            <a:r>
              <a:rPr lang="en-US" sz="2800">
                <a:solidFill>
                  <a:srgbClr val="0070C0"/>
                </a:solidFill>
                <a:latin typeface="Copperplate Gothic Bold" panose="020E0705020206020404" pitchFamily="34" charset="77"/>
              </a:rPr>
              <a:t> </a:t>
            </a:r>
            <a:r>
              <a:rPr lang="en-US" sz="2300">
                <a:solidFill>
                  <a:srgbClr val="0070C0"/>
                </a:solidFill>
                <a:latin typeface="Copperplate Gothic Bold" panose="020E0705020206020404" pitchFamily="34" charset="77"/>
              </a:rPr>
              <a:t>to the </a:t>
            </a:r>
            <a:r>
              <a:rPr lang="en-US" sz="3600">
                <a:solidFill>
                  <a:srgbClr val="0070C0"/>
                </a:solidFill>
                <a:latin typeface="Copperplate Gothic Bold" panose="020E0705020206020404" pitchFamily="34" charset="77"/>
              </a:rPr>
              <a:t>Hebrews   </a:t>
            </a:r>
            <a:r>
              <a:rPr lang="el-GR" sz="3600" b="0" i="0">
                <a:solidFill>
                  <a:srgbClr val="0070C0"/>
                </a:solidFill>
                <a:effectLst/>
                <a:latin typeface="blbGentium"/>
              </a:rPr>
              <a:t>Ἑβραῖος</a:t>
            </a:r>
            <a:endParaRPr lang="en-US" sz="3000">
              <a:solidFill>
                <a:srgbClr val="0070C0"/>
              </a:solidFill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467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3B450-6432-DFFE-5680-EEE7F01A3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101E8-DC36-2A65-3531-6F9E4E9F4D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820" y="0"/>
            <a:ext cx="1109918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0813F-DA37-661B-57EE-D6C10AA9E114}"/>
              </a:ext>
            </a:extLst>
          </p:cNvPr>
          <p:cNvSpPr txBox="1"/>
          <p:nvPr/>
        </p:nvSpPr>
        <p:spPr>
          <a:xfrm>
            <a:off x="240260" y="157133"/>
            <a:ext cx="11456983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latin typeface="Avenir Book" panose="02000503020000020003" pitchFamily="2" charset="0"/>
              </a:rPr>
              <a:t>1</a:t>
            </a:r>
            <a:r>
              <a:rPr lang="en-US" sz="2600" b="1" baseline="30000" dirty="0">
                <a:latin typeface="Avenir Book" panose="02000503020000020003" pitchFamily="2" charset="0"/>
              </a:rPr>
              <a:t>st</a:t>
            </a:r>
            <a:r>
              <a:rPr lang="en-US" sz="2600" b="1" dirty="0">
                <a:latin typeface="Avenir Book" panose="02000503020000020003" pitchFamily="2" charset="0"/>
              </a:rPr>
              <a:t> C</a:t>
            </a:r>
            <a:r>
              <a:rPr lang="en-US" sz="2600" b="1" dirty="0">
                <a:effectLst/>
                <a:latin typeface="Avenir Book" panose="02000503020000020003" pitchFamily="2" charset="0"/>
              </a:rPr>
              <a:t>ovenant: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Regulations [LAW] of divine worship in earthly sanctuary </a:t>
            </a:r>
            <a:endParaRPr lang="en-US" sz="2300" dirty="0">
              <a:latin typeface="Avenir Book" panose="02000503020000020003" pitchFamily="2" charset="0"/>
            </a:endParaRPr>
          </a:p>
          <a:p>
            <a:r>
              <a:rPr lang="en-US" sz="2300" b="0" dirty="0">
                <a:effectLst/>
                <a:latin typeface="Avenir Book" panose="02000503020000020003" pitchFamily="2" charset="0"/>
              </a:rPr>
              <a:t>	           		happens inside tabernacle made with  man’s hands</a:t>
            </a:r>
          </a:p>
          <a:p>
            <a:endParaRPr lang="en-US" sz="600" b="0" dirty="0">
              <a:effectLst/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	1] O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uter HOLY PLACE = lampstand and </a:t>
            </a:r>
            <a:r>
              <a:rPr lang="en-US" sz="2300" dirty="0">
                <a:latin typeface="Avenir Book" panose="02000503020000020003" pitchFamily="2" charset="0"/>
              </a:rPr>
              <a:t>shew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bread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2] Inner HOLY of HOLIES = b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ehind the </a:t>
            </a:r>
            <a:r>
              <a:rPr lang="en-US" sz="2300" b="1" i="1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second veil </a:t>
            </a:r>
          </a:p>
          <a:p>
            <a:endParaRPr lang="en-US" sz="600" b="1" i="1" dirty="0">
              <a:solidFill>
                <a:srgbClr val="7030A0"/>
              </a:solidFill>
              <a:effectLst/>
              <a:latin typeface="Avenir Book" panose="02000503020000020003" pitchFamily="2" charset="0"/>
            </a:endParaRPr>
          </a:p>
          <a:p>
            <a:r>
              <a:rPr lang="en-US" sz="2300" b="1" i="1" dirty="0">
                <a:solidFill>
                  <a:srgbClr val="7030A0"/>
                </a:solidFill>
                <a:latin typeface="Avenir Book" panose="02000503020000020003" pitchFamily="2" charset="0"/>
              </a:rPr>
              <a:t>		             </a:t>
            </a:r>
            <a:r>
              <a:rPr lang="en-US" sz="2300" dirty="0">
                <a:latin typeface="Avenir Book" panose="02000503020000020003" pitchFamily="2" charset="0"/>
              </a:rPr>
              <a:t>G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olden altar of incense at entry and inside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             Golden ark of 1</a:t>
            </a:r>
            <a:r>
              <a:rPr lang="en-US" sz="2300" baseline="30000" dirty="0">
                <a:latin typeface="Avenir Book" panose="02000503020000020003" pitchFamily="2" charset="0"/>
              </a:rPr>
              <a:t>st</a:t>
            </a:r>
            <a:r>
              <a:rPr lang="en-US" sz="2300" dirty="0">
                <a:latin typeface="Avenir Book" panose="02000503020000020003" pitchFamily="2" charset="0"/>
              </a:rPr>
              <a:t> C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ovenant and inside</a:t>
            </a:r>
          </a:p>
          <a:p>
            <a:endParaRPr lang="en-US" sz="700" dirty="0">
              <a:latin typeface="Avenir Book" panose="02000503020000020003" pitchFamily="2" charset="0"/>
            </a:endParaRPr>
          </a:p>
          <a:p>
            <a:r>
              <a:rPr lang="en-US" sz="2300" b="0" dirty="0">
                <a:effectLst/>
                <a:latin typeface="Avenir Book" panose="02000503020000020003" pitchFamily="2" charset="0"/>
              </a:rPr>
              <a:t>			    </a:t>
            </a:r>
            <a:r>
              <a:rPr lang="en-US" sz="2300" dirty="0">
                <a:latin typeface="Avenir Book" panose="02000503020000020003" pitchFamily="2" charset="0"/>
              </a:rPr>
              <a:t>	G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olden jar </a:t>
            </a:r>
            <a:r>
              <a:rPr lang="en-US" sz="2300" dirty="0">
                <a:latin typeface="Avenir Book" panose="02000503020000020003" pitchFamily="2" charset="0"/>
              </a:rPr>
              <a:t>with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manna </a:t>
            </a:r>
          </a:p>
          <a:p>
            <a:r>
              <a:rPr lang="en-US" sz="2300" dirty="0">
                <a:latin typeface="Avenir Book" panose="02000503020000020003" pitchFamily="2" charset="0"/>
              </a:rPr>
              <a:t>			    	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Aaron’s rod </a:t>
            </a:r>
            <a:r>
              <a:rPr lang="en-US" sz="2300" dirty="0">
                <a:latin typeface="Avenir Book" panose="02000503020000020003" pitchFamily="2" charset="0"/>
              </a:rPr>
              <a:t>that 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budded </a:t>
            </a:r>
          </a:p>
          <a:p>
            <a:r>
              <a:rPr lang="en-US" sz="2300" b="0" dirty="0">
                <a:effectLst/>
                <a:latin typeface="Avenir Book" panose="02000503020000020003" pitchFamily="2" charset="0"/>
              </a:rPr>
              <a:t>			            Tablets of the LAW [Covenant]</a:t>
            </a:r>
            <a:endParaRPr lang="en-US" sz="10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		  A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bove That: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Keroobim</a:t>
            </a:r>
            <a:r>
              <a:rPr lang="en-US" sz="2300" b="0" dirty="0">
                <a:effectLst/>
                <a:latin typeface="Avenir Book" panose="02000503020000020003" pitchFamily="2" charset="0"/>
              </a:rPr>
              <a:t> of glory over mercy seat</a:t>
            </a:r>
          </a:p>
          <a:p>
            <a:endParaRPr lang="en-US" sz="1000" b="0" dirty="0">
              <a:effectLst/>
              <a:latin typeface="Avenir Book" panose="02000503020000020003" pitchFamily="2" charset="0"/>
            </a:endParaRPr>
          </a:p>
          <a:p>
            <a:r>
              <a:rPr lang="en-US" sz="2500" b="1" i="1" dirty="0">
                <a:effectLst/>
                <a:latin typeface="Avenir Book" panose="02000503020000020003" pitchFamily="2" charset="0"/>
              </a:rPr>
              <a:t>but of these things we cannot now speak in detail</a:t>
            </a:r>
          </a:p>
          <a:p>
            <a:r>
              <a:rPr lang="en-US" sz="2500" b="1" i="1" dirty="0">
                <a:latin typeface="Avenir Book" panose="02000503020000020003" pitchFamily="2" charset="0"/>
              </a:rPr>
              <a:t>	</a:t>
            </a:r>
            <a:r>
              <a:rPr lang="en-US" sz="2500" b="1" dirty="0">
                <a:solidFill>
                  <a:srgbClr val="0070C0"/>
                </a:solidFill>
                <a:latin typeface="Avenir Book" panose="02000503020000020003" pitchFamily="2" charset="0"/>
              </a:rPr>
              <a:t>Gold </a:t>
            </a:r>
            <a:r>
              <a:rPr lang="en-US" sz="2500" i="1" dirty="0">
                <a:latin typeface="Avenir Book" panose="02000503020000020003" pitchFamily="2" charset="0"/>
              </a:rPr>
              <a:t>type-symbol of Deity-Reigning-Majesty</a:t>
            </a:r>
          </a:p>
          <a:p>
            <a:r>
              <a:rPr lang="en-US" sz="2500" b="1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500" b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Silver </a:t>
            </a:r>
            <a:r>
              <a:rPr lang="en-US" sz="2500" i="1" dirty="0">
                <a:effectLst/>
                <a:latin typeface="Avenir Book" panose="02000503020000020003" pitchFamily="2" charset="0"/>
              </a:rPr>
              <a:t>type-symbol of Blood-Sin </a:t>
            </a:r>
            <a:r>
              <a:rPr lang="en-US" sz="2500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Matt. 26, 27 </a:t>
            </a:r>
            <a:r>
              <a:rPr lang="en-US" sz="2500" i="1" dirty="0">
                <a:solidFill>
                  <a:srgbClr val="0070C0"/>
                </a:solidFill>
                <a:effectLst/>
                <a:latin typeface="Avenir Book" panose="02000503020000020003" pitchFamily="2" charset="0"/>
              </a:rPr>
              <a:t>30 pieces of silver for Jesus</a:t>
            </a:r>
          </a:p>
          <a:p>
            <a:r>
              <a:rPr lang="en-US" sz="2500" b="1" i="1" dirty="0">
                <a:solidFill>
                  <a:srgbClr val="0070C0"/>
                </a:solidFill>
                <a:latin typeface="Avenir Book" panose="02000503020000020003" pitchFamily="2" charset="0"/>
              </a:rPr>
              <a:t>					                               </a:t>
            </a:r>
            <a:r>
              <a:rPr lang="en-US" sz="2500" dirty="0">
                <a:latin typeface="Avenir Book" panose="02000503020000020003" pitchFamily="2" charset="0"/>
              </a:rPr>
              <a:t>[53 times in 20 verses]</a:t>
            </a:r>
          </a:p>
          <a:p>
            <a:r>
              <a:rPr lang="en-US" sz="2500" b="1" i="1" dirty="0">
                <a:effectLst/>
                <a:latin typeface="Avenir Book" panose="02000503020000020003" pitchFamily="2" charset="0"/>
              </a:rPr>
              <a:t>	</a:t>
            </a:r>
            <a:r>
              <a:rPr lang="en-US" sz="2500" dirty="0">
                <a:effectLst/>
                <a:latin typeface="Avenir Book" panose="02000503020000020003" pitchFamily="2" charset="0"/>
              </a:rPr>
              <a:t>Tabernacle </a:t>
            </a:r>
            <a:r>
              <a:rPr lang="en-US" sz="2500" dirty="0">
                <a:latin typeface="Avenir Book" panose="02000503020000020003" pitchFamily="2" charset="0"/>
              </a:rPr>
              <a:t>had bronze posts with silver sockets . . . </a:t>
            </a:r>
            <a:endParaRPr lang="en-US" sz="2500" b="1" i="1" dirty="0"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4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96184</TotalTime>
  <Words>2500</Words>
  <Application>Microsoft Macintosh PowerPoint</Application>
  <PresentationFormat>Widescreen</PresentationFormat>
  <Paragraphs>259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Avenir Book</vt:lpstr>
      <vt:lpstr>blbGentium</vt:lpstr>
      <vt:lpstr>blbHebrew</vt:lpstr>
      <vt:lpstr>Copperplate Gothic Bold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Newton</dc:creator>
  <cp:lastModifiedBy>Dave Newton</cp:lastModifiedBy>
  <cp:revision>837</cp:revision>
  <cp:lastPrinted>2025-02-24T22:59:59Z</cp:lastPrinted>
  <dcterms:created xsi:type="dcterms:W3CDTF">2024-12-05T18:22:41Z</dcterms:created>
  <dcterms:modified xsi:type="dcterms:W3CDTF">2025-05-12T17:52:12Z</dcterms:modified>
</cp:coreProperties>
</file>