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441" r:id="rId3"/>
    <p:sldId id="379" r:id="rId4"/>
    <p:sldId id="450" r:id="rId5"/>
    <p:sldId id="451" r:id="rId6"/>
    <p:sldId id="446" r:id="rId7"/>
    <p:sldId id="455" r:id="rId8"/>
    <p:sldId id="452" r:id="rId9"/>
    <p:sldId id="453" r:id="rId10"/>
    <p:sldId id="449" r:id="rId11"/>
    <p:sldId id="454" r:id="rId12"/>
    <p:sldId id="447" r:id="rId13"/>
    <p:sldId id="456" r:id="rId14"/>
    <p:sldId id="448" r:id="rId15"/>
    <p:sldId id="461" r:id="rId16"/>
    <p:sldId id="457" r:id="rId17"/>
    <p:sldId id="458" r:id="rId18"/>
    <p:sldId id="429" r:id="rId19"/>
    <p:sldId id="459" r:id="rId20"/>
    <p:sldId id="4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B3F"/>
    <a:srgbClr val="CEBB43"/>
    <a:srgbClr val="E5CE71"/>
    <a:srgbClr val="DAC647"/>
    <a:srgbClr val="E5C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2"/>
    <p:restoredTop sz="94752"/>
  </p:normalViewPr>
  <p:slideViewPr>
    <p:cSldViewPr snapToGrid="0">
      <p:cViewPr varScale="1">
        <p:scale>
          <a:sx n="102" d="100"/>
          <a:sy n="102" d="100"/>
        </p:scale>
        <p:origin x="2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B24-74F4-D34C-81C2-9DB0363CE12E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6125-FF6F-3842-A9D1-94378C3F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B0880-5AA2-FF25-466D-3D4AAE762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A154B-336F-48A6-A7A3-908E2E4CB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D13A9-6A80-F20A-C5DE-353E80608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19AE9-8687-993F-422A-2D9D835F8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06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A06ED-D4B6-5028-7BD6-77C9F8090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E596E3-B441-75F4-33FE-D74D749B2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08020-FBA9-B0DD-8FF9-CF7A53CBC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3D450-DE57-E8A7-AB83-18B450C96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6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027AC-E8C0-05B4-93E4-19EC63D07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E2F04-9A4F-298B-C785-F597EF343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E5021-FA63-4054-057C-06B7D9828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639F2-0C95-5AB4-3CC9-918EB500C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85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B62FA-D4E9-EB50-900A-C84F9C9E0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5D6961-127F-2E0F-3B66-C0248F82F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6F6DC-6CB5-AA28-0714-212A56E92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AC89C-EED3-D2FC-C73E-416A9DECE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5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B94EE-CD1C-ABDB-602C-9A8A13A21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B5E76C-DFE9-DDE4-5331-41E01C369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94063-49A3-F06D-C9B5-9D789F4F6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63D6D-17B5-7FC3-CE88-FB0D6E612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9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DD5F3-C685-8055-B3D2-043B2790D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B89A55-1D4A-4FBF-28A6-A5654F3D9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9CC47-678E-1B20-F9FE-EB4E37C66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EA554-61FC-C8E0-711E-7CC9A85E9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81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AEEA7-9EFA-F237-2638-502504D48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7AE1A-70E0-35E6-936B-A2703987E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F7E9FE-6E4F-B7C5-BEF8-79D43B2F1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67C18-F665-A5AA-365A-399F85B66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44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33E80-3A56-9166-D9FC-4442E39BD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007BA-9243-794F-5C54-EBD299F24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EF43D3-300C-ED8A-0A8F-96F59053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07C48-B3D0-5DD7-5516-D25845461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41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F1D3D-410A-6430-B619-A5FE301CB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F7A32-443E-34D6-75EE-4B843653F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8640B-FAB4-8CC2-1E7C-3FAEA77DC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254FE-94BB-5125-8D0F-061113349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2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BBB37-0C91-B64D-CE8A-3F1F6C4B1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F005DF-F021-8206-117A-0555ECF78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499135-9CAE-B25C-D652-E11F830AF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06159-7A76-EFC1-3A88-B50007EBF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0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AAB88-9BC2-1E85-2B1A-16A40704A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F1581-C574-2750-330E-A8A8C06F6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A8913-9570-0354-C535-A2BA64FFF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7B422-93BE-C66D-4EAD-57AAE82C1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F0CB9-D9BD-996F-9337-384913C6F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7A2022-FFA5-9975-26B8-916566E87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FD06B-2C81-5197-4CB4-6447D048D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2D08C-9A52-AA05-1872-9F689D4B1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3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F570D-C93B-726A-0942-1AAEBB05B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B545FD-E055-8B2A-82E0-FCD264BE7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0CAD5-674D-9183-D085-777E0F86A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4A1EA-41FA-C1C3-DDAB-8E15CDE3B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6FA71-6488-AB10-5425-45A2705CC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952AF-9007-9D68-8EC8-443C6B299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D4E40-DEBF-636A-04F9-DDA739976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D3307-4406-4817-AE66-050688651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3F67-60C0-DA5D-4451-56C4AC7DD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02CDD-5E10-55B4-B239-01DC0F6B8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19CB2E-F790-B6C1-1006-295F5B05B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F4CC4-228E-69B2-B168-567EF7B39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8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F1459-34DC-6152-D9CC-0C3956D46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CF5CC-E38E-55E9-E519-81EB172ED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24957-9AE0-E96B-27AC-5F6CFF31C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A42C6-804A-AE09-83D5-924956B5EC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6B222-C6F7-FE1E-ADA5-E840DA822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FCCCC-BF5F-FFC0-EB01-03A2052DE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FF41F-5B81-2BC0-4025-2A098658A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4FA29-22FE-394E-4A49-A2EEB01BA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69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6FB9C-9DD2-5D00-4114-974A9B04D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1B341-C398-E7C0-F8A0-562C8746A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E59C12-71DD-4BC5-BB46-1B9B5966E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85170-BBBB-F10A-81B9-939106591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9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8B38-D2F2-87E3-D9BA-C1E02C05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D15C-52B7-4B7C-0241-A9B190D09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E0D2-9C0D-6107-23AD-3AFB33B2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8E3B-4C5E-7E38-9A54-3E18C2C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1C75-DFF7-E971-A41B-8E8F6CA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A3B1-50E8-395C-646A-C5EFD97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9DEA-D582-F176-3073-5096366B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6C6F-C158-7BD1-8770-55B9F239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A56F-B7A2-231E-E94F-ECFC4CA1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2AFF-98AA-C825-70A4-868D1D01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97AB5-63EE-3255-7D6E-2F471CC3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9D22-4AEF-F0CA-5C52-BC9468A4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2023-8B85-BA93-6D73-B5717F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265E-FD09-782F-EB08-F0387C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F6E-C060-E34C-E566-A6337AC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DB7C-2AE3-89AA-9B54-783CB8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D997-0961-D76A-5167-E7027504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599-CA8D-F81D-4A32-A81595C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F29-7C57-70CC-40FB-F3D2D97E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901-9520-3569-ACF1-B5C99FF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AA0-31EF-F46D-3307-7B6863E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91A5-BDF0-198A-CB32-1DD0F7E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6B4A-5625-B655-29FB-A4FAA7CD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C60-83F1-8722-F639-D900667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F1E-CBDC-8618-AD04-B95EAD4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9DB-8CF1-D849-46D5-B96D1C9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F2F5-CDD1-F446-5F44-C1F380F43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ECA8-2487-692C-0EF8-03A6BD61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31FA-1082-D4F5-799B-1F1EB94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0C15-9A93-707D-D575-1AB6F0B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3AE9-F397-4A5C-1F76-C7404D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445-E0E7-1F9E-4401-A307416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6D5B-E211-8843-4CA3-80B4DA0A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BA36-4819-F4E8-FBA3-F40A2424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1E8D3-92ED-B04E-E5C0-BD2F357A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155A-D748-815F-86C8-3A0598E4A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2BEFE-61C9-1209-9964-36500C3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79D6-220C-82D5-E40E-34394E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03E09-B332-5691-DD16-04E786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D05-573D-6DE5-8489-40B0837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432D-A55E-2C61-57B1-DA49145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7D69-B5F4-22E0-694E-BD5A70C2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3631D-2BCE-879A-D009-5FADF71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5B353-3195-FCA3-1AF0-7232810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06DEA-0326-4D85-2D93-1FDDF88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B7F-AB10-20B8-B2B6-CBCCC24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915-A968-802E-0363-F20347C8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6C5C-FB87-FDC8-4E30-6074C55C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6E50-B2AE-A181-E676-C57E0696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0010-56CF-EE25-17A5-1C305EF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BB1C-4AC3-0FCB-D70E-2CFC3DA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9B43-E462-2433-8792-52EA901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395A-C108-C7EB-5CEF-92D46D8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55F38-283A-A8D2-7D79-AD7B02CB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CB64-80EC-1CFC-6DC3-1D6424F7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08958-19C4-B322-0FF3-4E45D58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01FC-84F9-28F9-28D2-CDC6221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4C7D-247C-7836-D83F-C3A69D5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3F009-48E0-F093-38D5-F21D31E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439F-2F02-E305-D6EB-DFE660F5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23C9-2721-5A84-4A01-9C599E9A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8F47-0DDA-7647-9E90-3E1F3B06B19B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CE2D-9F2F-69D7-1CD4-E1161399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F935-6C55-5626-7640-5A420C77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AAF4-6B1C-E3EA-BD59-FADF5154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8CA7D-CBEB-058C-D2CB-C3DF0F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1826-9CAC-0E16-2BA2-49A46C7B3769}"/>
              </a:ext>
            </a:extLst>
          </p:cNvPr>
          <p:cNvSpPr txBox="1"/>
          <p:nvPr/>
        </p:nvSpPr>
        <p:spPr>
          <a:xfrm>
            <a:off x="2848634" y="111480"/>
            <a:ext cx="858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	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04A8-5D5F-8F7A-F936-52B266204991}"/>
              </a:ext>
            </a:extLst>
          </p:cNvPr>
          <p:cNvSpPr txBox="1"/>
          <p:nvPr/>
        </p:nvSpPr>
        <p:spPr>
          <a:xfrm>
            <a:off x="496259" y="5097445"/>
            <a:ext cx="2352375" cy="153888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Dr. Dave Newton 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© 2025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It Out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Calvary Chapel </a:t>
            </a:r>
          </a:p>
          <a:p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      Santa Barbara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95EFB-5087-3F65-3728-633E70B50090}"/>
              </a:ext>
            </a:extLst>
          </p:cNvPr>
          <p:cNvSpPr txBox="1"/>
          <p:nvPr/>
        </p:nvSpPr>
        <p:spPr>
          <a:xfrm>
            <a:off x="223025" y="884028"/>
            <a:ext cx="4120039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Session-15</a:t>
            </a:r>
            <a:endParaRPr lang="en-US" sz="3600" b="1" i="1" dirty="0">
              <a:solidFill>
                <a:srgbClr val="0070C0"/>
              </a:solidFill>
            </a:endParaRPr>
          </a:p>
          <a:p>
            <a:r>
              <a:rPr lang="en-US" sz="3200" b="1" i="1" dirty="0">
                <a:solidFill>
                  <a:srgbClr val="0070C0"/>
                </a:solidFill>
              </a:rPr>
              <a:t>Hebrews 7:23 </a:t>
            </a:r>
            <a:r>
              <a:rPr lang="en-US" sz="2800" b="1" i="1" dirty="0">
                <a:solidFill>
                  <a:srgbClr val="0070C0"/>
                </a:solidFill>
              </a:rPr>
              <a:t>thru</a:t>
            </a:r>
            <a:r>
              <a:rPr lang="en-US" sz="3200" b="1" i="1" dirty="0">
                <a:solidFill>
                  <a:srgbClr val="0070C0"/>
                </a:solidFill>
              </a:rPr>
              <a:t> 8:6</a:t>
            </a:r>
          </a:p>
          <a:p>
            <a:endParaRPr lang="en-US" sz="2400" b="1" i="1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A More Excellent</a:t>
            </a:r>
          </a:p>
          <a:p>
            <a:r>
              <a:rPr lang="en-US" sz="320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      Ministry</a:t>
            </a:r>
            <a:endParaRPr lang="en-US" sz="3200" b="1" i="1" dirty="0">
              <a:solidFill>
                <a:srgbClr val="0070C0"/>
              </a:solidFill>
            </a:endParaRPr>
          </a:p>
          <a:p>
            <a:endParaRPr lang="en-US" sz="1400" b="1" i="1" dirty="0">
              <a:solidFill>
                <a:srgbClr val="0070C0"/>
              </a:solidFill>
            </a:endParaRPr>
          </a:p>
          <a:p>
            <a:endParaRPr lang="en-US" sz="7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3C722-2FB8-5668-70F1-C83512EF5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A0B0E-5DB9-2D40-AAAD-8BD5CC8928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32217B-B5C3-2D73-9135-30413E1F8799}"/>
              </a:ext>
            </a:extLst>
          </p:cNvPr>
          <p:cNvSpPr txBox="1"/>
          <p:nvPr/>
        </p:nvSpPr>
        <p:spPr>
          <a:xfrm>
            <a:off x="168447" y="646331"/>
            <a:ext cx="11855105" cy="546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7:26-28</a:t>
            </a:r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 Law appoints men as </a:t>
            </a:r>
            <a:r>
              <a:rPr lang="en-US" sz="25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high priests who are weak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, but the word of the Oath 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which came 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after the Law 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appoints a Son made perfect forever  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Jesus not weak!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10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500" b="1" dirty="0">
                <a:effectLst/>
                <a:latin typeface="Avenir Book" panose="02000503020000020003" pitchFamily="2" charset="0"/>
              </a:rPr>
              <a:t>”Sacrifices” BEFORE Passover-Exodus-Sinai-Law      </a:t>
            </a:r>
            <a:r>
              <a:rPr lang="en-US" sz="2500" b="1" i="1" dirty="0">
                <a:effectLst/>
                <a:latin typeface="Avenir Book" panose="02000503020000020003" pitchFamily="2" charset="0"/>
              </a:rPr>
              <a:t>NON-Levitical</a:t>
            </a:r>
          </a:p>
          <a:p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- 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Just prior to Sinai 	Passover Lambs </a:t>
            </a:r>
            <a:r>
              <a:rPr lang="en-US" sz="2300" dirty="0">
                <a:latin typeface="Avenir Book" panose="02000503020000020003" pitchFamily="2" charset="0"/>
              </a:rPr>
              <a:t>[by had of household, NOT priest]</a:t>
            </a: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- Abraham on Moriah offered ram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[by regular guy, NOT priest]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- Melchi-</a:t>
            </a:r>
            <a:r>
              <a:rPr lang="en-US" sz="2300" dirty="0" err="1">
                <a:solidFill>
                  <a:srgbClr val="7030A0"/>
                </a:solidFill>
                <a:latin typeface="Avenir Book" panose="02000503020000020003" pitchFamily="2" charset="0"/>
              </a:rPr>
              <a:t>Sedek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 in Salem </a:t>
            </a:r>
            <a:r>
              <a:rPr lang="en-US" sz="2300" dirty="0">
                <a:latin typeface="Avenir Book" panose="02000503020000020003" pitchFamily="2" charset="0"/>
              </a:rPr>
              <a:t>[priest of Most High God, pre-Aaron, Levites, Law]</a:t>
            </a:r>
            <a:endParaRPr lang="en-US" sz="2300" dirty="0">
              <a:effectLst/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- Abel’s blood offering </a:t>
            </a:r>
            <a:r>
              <a:rPr lang="en-US" sz="2300" dirty="0">
                <a:latin typeface="Avenir Book" panose="02000503020000020003" pitchFamily="2" charset="0"/>
              </a:rPr>
              <a:t>[shed blood NOT by priest]</a:t>
            </a: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- God covers Eve and Adam with animal skins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[blood shed for covering]</a:t>
            </a:r>
          </a:p>
          <a:p>
            <a:endParaRPr lang="en-US" sz="10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5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Leviticus Sacrifices		</a:t>
            </a:r>
            <a:r>
              <a:rPr lang="en-US" sz="2500" b="1" i="1" dirty="0">
                <a:solidFill>
                  <a:srgbClr val="0070C0"/>
                </a:solidFill>
                <a:effectLst/>
                <a:highlight>
                  <a:srgbClr val="00FFFF"/>
                </a:highlight>
                <a:latin typeface="Avenir Book" panose="02000503020000020003" pitchFamily="2" charset="0"/>
              </a:rPr>
              <a:t>Voluntary</a:t>
            </a:r>
            <a:r>
              <a:rPr lang="en-US" sz="25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to God </a:t>
            </a:r>
            <a:r>
              <a:rPr lang="en-US" sz="25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[sweet savor]</a:t>
            </a:r>
          </a:p>
          <a:p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					</a:t>
            </a:r>
            <a:r>
              <a:rPr lang="en-US" sz="2500" dirty="0">
                <a:solidFill>
                  <a:srgbClr val="0070C0"/>
                </a:solidFill>
                <a:latin typeface="Avenir Book" panose="02000503020000020003" pitchFamily="2" charset="0"/>
              </a:rPr>
              <a:t>Meal offering, Burnt, and  Peace</a:t>
            </a:r>
          </a:p>
          <a:p>
            <a:r>
              <a:rPr lang="en-US" sz="25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          </a:t>
            </a:r>
            <a:r>
              <a:rPr lang="en-US" sz="2500" b="1" i="1" dirty="0">
                <a:solidFill>
                  <a:srgbClr val="0070C0"/>
                </a:solidFill>
                <a:effectLst/>
                <a:highlight>
                  <a:srgbClr val="00FFFF"/>
                </a:highlight>
                <a:latin typeface="Avenir Book" panose="02000503020000020003" pitchFamily="2" charset="0"/>
              </a:rPr>
              <a:t>Mandatory</a:t>
            </a:r>
            <a:r>
              <a:rPr lang="en-US" sz="25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for us </a:t>
            </a:r>
            <a:r>
              <a:rPr lang="en-US" sz="25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[not a sweet savor]</a:t>
            </a:r>
          </a:p>
          <a:p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					</a:t>
            </a:r>
            <a:r>
              <a:rPr lang="en-US" sz="2500" dirty="0">
                <a:solidFill>
                  <a:srgbClr val="0070C0"/>
                </a:solidFill>
                <a:latin typeface="Avenir Book" panose="02000503020000020003" pitchFamily="2" charset="0"/>
              </a:rPr>
              <a:t>SIN offering [specific] TRESPASS [all people]</a:t>
            </a:r>
            <a:endParaRPr lang="en-US" sz="2500" b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FE427-0681-C3F8-1869-B3D0F5858A71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261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91C7A-0D36-FFDE-B13E-2330C40E4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05A399-B8EB-DB7E-9354-FC775F1255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92AA0-4053-19C2-F44E-B6D389D44249}"/>
              </a:ext>
            </a:extLst>
          </p:cNvPr>
          <p:cNvSpPr txBox="1"/>
          <p:nvPr/>
        </p:nvSpPr>
        <p:spPr>
          <a:xfrm>
            <a:off x="490653" y="753302"/>
            <a:ext cx="10950114" cy="5278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effectLst/>
                <a:latin typeface="Avenir Book" panose="02000503020000020003" pitchFamily="2" charset="0"/>
              </a:rPr>
              <a:t>Jesus our High Priest serves by SPECIAL designation with OATH</a:t>
            </a:r>
          </a:p>
          <a:p>
            <a:r>
              <a:rPr lang="en-US" sz="2500" b="1" dirty="0">
                <a:latin typeface="Avenir Book" panose="02000503020000020003" pitchFamily="2" charset="0"/>
              </a:rPr>
              <a:t>				      He is ordained by God Almighty</a:t>
            </a:r>
            <a:endParaRPr lang="en-US" sz="2500" b="1" dirty="0">
              <a:effectLst/>
              <a:latin typeface="Avenir Book" panose="02000503020000020003" pitchFamily="2" charset="0"/>
            </a:endParaRPr>
          </a:p>
          <a:p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5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Aaron-Levite priests serve from among lots of men  NO oath</a:t>
            </a:r>
          </a:p>
          <a:p>
            <a:r>
              <a:rPr lang="en-US" sz="2500" b="1" dirty="0">
                <a:effectLst/>
                <a:latin typeface="Avenir Book" panose="02000503020000020003" pitchFamily="2" charset="0"/>
              </a:rPr>
              <a:t>Jesus serves as “Son of God”</a:t>
            </a:r>
          </a:p>
          <a:p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5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Aaron-Levite priests are sons of Hebrew men</a:t>
            </a:r>
          </a:p>
          <a:p>
            <a:r>
              <a:rPr lang="en-US" sz="2500" b="1" dirty="0">
                <a:effectLst/>
                <a:latin typeface="Avenir Book" panose="02000503020000020003" pitchFamily="2" charset="0"/>
              </a:rPr>
              <a:t>Jesus according to Melchi-</a:t>
            </a:r>
            <a:r>
              <a:rPr lang="en-US" sz="2500" b="1" dirty="0" err="1">
                <a:effectLst/>
                <a:latin typeface="Avenir Book" panose="02000503020000020003" pitchFamily="2" charset="0"/>
              </a:rPr>
              <a:t>Sedek</a:t>
            </a:r>
            <a:r>
              <a:rPr lang="en-US" sz="2500" b="1" dirty="0">
                <a:effectLst/>
                <a:latin typeface="Avenir Book" panose="02000503020000020003" pitchFamily="2" charset="0"/>
              </a:rPr>
              <a:t>   HIGHER than Aaron-Levites</a:t>
            </a:r>
          </a:p>
          <a:p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5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Aaron-Levite priests according to Mosaic Law </a:t>
            </a:r>
          </a:p>
          <a:p>
            <a:r>
              <a:rPr lang="en-US" sz="2500" b="1" dirty="0">
                <a:effectLst/>
                <a:latin typeface="Avenir Book" panose="02000503020000020003" pitchFamily="2" charset="0"/>
              </a:rPr>
              <a:t>Jesus is pure, holy, entirely without sin</a:t>
            </a:r>
          </a:p>
          <a:p>
            <a:r>
              <a:rPr lang="en-US" sz="2500" b="1" dirty="0">
                <a:effectLst/>
                <a:latin typeface="Avenir Book" panose="02000503020000020003" pitchFamily="2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5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Aaron-Levite priests were all sinful men</a:t>
            </a:r>
          </a:p>
          <a:p>
            <a:r>
              <a:rPr lang="en-US" sz="2500" b="1" dirty="0">
                <a:effectLst/>
                <a:latin typeface="Avenir Book" panose="02000503020000020003" pitchFamily="2" charset="0"/>
              </a:rPr>
              <a:t>Jesus has just ONE sacrifice ONCE for all      Puts END to sin</a:t>
            </a:r>
          </a:p>
          <a:p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5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Aaron-Levite priests continuous sacrifices    SIN remains</a:t>
            </a:r>
          </a:p>
          <a:p>
            <a:endParaRPr lang="en-US" sz="1200" b="1" i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5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Matthew 3:9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don’t say ”We have Abraham as our father” because</a:t>
            </a:r>
          </a:p>
          <a:p>
            <a:r>
              <a:rPr lang="en-US" sz="24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  </a:t>
            </a:r>
            <a:r>
              <a:rPr lang="en-US" sz="25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God could raise </a:t>
            </a:r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up children of Abraham from these stones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!</a:t>
            </a:r>
            <a:endParaRPr lang="en-US" sz="2400" b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233F7-16F4-DAEA-6E77-C0FAE53E900B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96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ACAE0-17E5-FE4C-A71B-0D06FC78E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84958-7AF6-C264-9C78-62C7566368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34054-246F-20C5-E07B-95708302F110}"/>
              </a:ext>
            </a:extLst>
          </p:cNvPr>
          <p:cNvSpPr txBox="1"/>
          <p:nvPr/>
        </p:nvSpPr>
        <p:spPr>
          <a:xfrm>
            <a:off x="201597" y="766733"/>
            <a:ext cx="12042271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8:1-3 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Now the </a:t>
            </a:r>
            <a:r>
              <a:rPr lang="en-US" sz="2400" b="1" i="1" u="sng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MAIN POINT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in what has been said is this   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Thanks Paul</a:t>
            </a:r>
            <a:endParaRPr lang="en-US" sz="12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We have such a High 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P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riest, who has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taken His seat 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at the right hand of the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Avenir Book" panose="02000503020000020003" pitchFamily="2" charset="0"/>
              </a:rPr>
              <a:t>Throne of the Majesty in the Heavens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 minister in the sanctuary and in the </a:t>
            </a:r>
            <a:r>
              <a:rPr lang="en-US" sz="26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TRUE </a:t>
            </a:r>
            <a:r>
              <a:rPr lang="en-US" sz="26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</a:t>
            </a:r>
            <a:r>
              <a:rPr lang="en-US" sz="26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abernacle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</a:t>
            </a:r>
            <a:r>
              <a:rPr lang="en-US" sz="2400" dirty="0">
                <a:latin typeface="Avenir Book" panose="02000503020000020003" pitchFamily="2" charset="0"/>
              </a:rPr>
              <a:t>Jesus is full-time interceding on our behalf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</a:t>
            </a:r>
            <a:r>
              <a:rPr lang="en-US" sz="2400" dirty="0">
                <a:latin typeface="Avenir Book" panose="02000503020000020003" pitchFamily="2" charset="0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Avenir Book" panose="02000503020000020003" pitchFamily="2" charset="0"/>
              </a:rPr>
              <a:t>no seats</a:t>
            </a:r>
            <a:r>
              <a:rPr lang="en-US" sz="2400" dirty="0">
                <a:latin typeface="Avenir Book" panose="02000503020000020003" pitchFamily="2" charset="0"/>
              </a:rPr>
              <a:t> in earthly tabernacle or Temple, priests </a:t>
            </a:r>
            <a:r>
              <a:rPr lang="en-US" sz="2400" b="1" i="1" dirty="0">
                <a:latin typeface="Avenir Book" panose="02000503020000020003" pitchFamily="2" charset="0"/>
              </a:rPr>
              <a:t>always stand</a:t>
            </a:r>
            <a:r>
              <a:rPr lang="en-US" sz="2400" dirty="0">
                <a:latin typeface="Avenir Book" panose="02000503020000020003" pitchFamily="2" charset="0"/>
              </a:rPr>
              <a:t>] </a:t>
            </a:r>
            <a:endParaRPr lang="en-US" sz="2400" i="1" dirty="0"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which the Lord pitched, not man - for every high priest is appointed to offer both gifts 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sacrifices - it is necessary that this High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P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riest 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[Jesus]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also have something to offer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</a:t>
            </a:r>
            <a:r>
              <a:rPr lang="en-US" sz="2400" dirty="0">
                <a:latin typeface="Avenir Book" panose="02000503020000020003" pitchFamily="2" charset="0"/>
              </a:rPr>
              <a:t>Jesus has something MUCH better to offer: </a:t>
            </a:r>
            <a:r>
              <a:rPr lang="en-US" sz="2400" b="1" i="1" dirty="0">
                <a:latin typeface="Avenir Book" panose="02000503020000020003" pitchFamily="2" charset="0"/>
              </a:rPr>
              <a:t>Salvation!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John 19:30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”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tetelestai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” It is finished, Paid-in-full </a:t>
            </a:r>
            <a:r>
              <a:rPr lang="en-US" sz="2400" dirty="0">
                <a:latin typeface="Avenir Book" panose="02000503020000020003" pitchFamily="2" charset="0"/>
              </a:rPr>
              <a:t>completes redemption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Jesus then steps into His new role as our Great High Priest in Heaven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   </a:t>
            </a:r>
            <a:r>
              <a:rPr lang="en-US" sz="2400" dirty="0">
                <a:latin typeface="Avenir Book" panose="02000503020000020003" pitchFamily="2" charset="0"/>
              </a:rPr>
              <a:t>then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harpazo  </a:t>
            </a:r>
            <a:r>
              <a:rPr lang="en-US" sz="2400" dirty="0">
                <a:latin typeface="Avenir Book" panose="02000503020000020003" pitchFamily="2" charset="0"/>
              </a:rPr>
              <a:t>then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marriage and Bema, 2</a:t>
            </a:r>
            <a:r>
              <a:rPr lang="en-US" sz="2400" b="1" i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Coming,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Millennium</a:t>
            </a:r>
            <a:endParaRPr lang="en-US" sz="2400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He NOW sits on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His Father’s Throne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later He WILL sit on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David’s throne in Jerusalem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Luke 1:30-33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967B0-480C-7CCB-F56E-0047E04C6B89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32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AFBEB-C99F-20BB-55DE-731F078E4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1D2D5A-D1E2-29DE-46EE-6FF748E4A2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12C13A-D5C4-72DF-C1E8-6940FFAED486}"/>
              </a:ext>
            </a:extLst>
          </p:cNvPr>
          <p:cNvSpPr txBox="1"/>
          <p:nvPr/>
        </p:nvSpPr>
        <p:spPr>
          <a:xfrm>
            <a:off x="150797" y="646331"/>
            <a:ext cx="11707949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Jesus after Calvary in His new role as our Great High Priest in Heaven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then comes 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harpazo  </a:t>
            </a:r>
            <a:r>
              <a:rPr lang="en-US" sz="2400" dirty="0">
                <a:latin typeface="Avenir Book" panose="02000503020000020003" pitchFamily="2" charset="0"/>
              </a:rPr>
              <a:t>then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marriage and Bema, 2</a:t>
            </a:r>
            <a:r>
              <a:rPr lang="en-US" sz="2400" b="1" i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Coming,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Millennium</a:t>
            </a:r>
            <a:endParaRPr lang="en-US" sz="900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Right now He sits on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His Father’s Throne in Heaven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In Earth’s future He WILL sit on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David’s throne in Jerusalem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Luke 1:30-33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  				       </a:t>
            </a:r>
            <a:r>
              <a:rPr lang="en-US" sz="2400" b="1" dirty="0">
                <a:latin typeface="Avenir Book" panose="02000503020000020003" pitchFamily="2" charset="0"/>
              </a:rPr>
              <a:t>2 different thrones!!</a:t>
            </a:r>
            <a:endParaRPr lang="en-US" sz="24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9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Acts 15 </a:t>
            </a:r>
            <a:r>
              <a:rPr lang="en-US" sz="2400" dirty="0">
                <a:latin typeface="Avenir Book" panose="02000503020000020003" pitchFamily="2" charset="0"/>
              </a:rPr>
              <a:t>[Council of Jerusalem] </a:t>
            </a:r>
            <a:r>
              <a:rPr lang="en-US" sz="2400" i="1" dirty="0">
                <a:latin typeface="Avenir Book" panose="02000503020000020003" pitchFamily="2" charset="0"/>
              </a:rPr>
              <a:t>Jesus’ brother James cites 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Amos 9:11-15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God will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raise up the fallen throne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of David and rebuild it</a:t>
            </a:r>
          </a:p>
          <a:p>
            <a:endParaRPr lang="en-US" sz="8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Psalm 132:11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Lord sworn to David a truth from which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He cannot ‘change His mind’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“From the offspring of your body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I will set upon your throne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”</a:t>
            </a:r>
          </a:p>
          <a:p>
            <a:endParaRPr lang="en-US" sz="8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Isaiah 9:7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Lord will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give Him throne of His father David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and He will reign over the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    house of Jakob [Israel] forever, His kingdom will have no end</a:t>
            </a:r>
          </a:p>
          <a:p>
            <a:endParaRPr lang="en-US" sz="8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Sam. 7:12-16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after you die David, God will raise up a descendent from you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and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I will establish the throne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of His kingdom forever</a:t>
            </a:r>
            <a:endParaRPr lang="en-US" sz="2400" b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AA36F-9CC3-10C3-AAB9-FA4C29C6313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29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16B4F-2361-2662-8669-33D9DB37B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D605F-9F6A-5442-1184-E9B673A612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E953F-014C-9A55-32E1-DAC4DA2CBB7F}"/>
              </a:ext>
            </a:extLst>
          </p:cNvPr>
          <p:cNvSpPr txBox="1"/>
          <p:nvPr/>
        </p:nvSpPr>
        <p:spPr>
          <a:xfrm>
            <a:off x="201597" y="766733"/>
            <a:ext cx="11592212" cy="460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8:4-5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Now if He were on Earth He would not be a priest at all since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</a:t>
            </a:r>
            <a:r>
              <a:rPr lang="en-US" sz="2400" i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THERE ARE</a:t>
            </a:r>
            <a:r>
              <a:rPr lang="en-US" sz="2400" b="0" i="1" u="sng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those who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O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ffer </a:t>
            </a:r>
            <a:r>
              <a:rPr lang="en-US" sz="2500" dirty="0">
                <a:effectLst/>
                <a:latin typeface="Avenir Book" panose="02000503020000020003" pitchFamily="2" charset="0"/>
              </a:rPr>
              <a:t>[present tense]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gifts according to the Law  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         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[</a:t>
            </a:r>
            <a:r>
              <a:rPr lang="en-US" sz="2400" b="1" i="1" dirty="0">
                <a:effectLst/>
                <a:latin typeface="Avenir Book" panose="02000503020000020003" pitchFamily="2" charset="0"/>
              </a:rPr>
              <a:t>proves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 Temple still in Jerusalem  Hebrews letter written pre-70]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Missler </a:t>
            </a:r>
            <a:r>
              <a:rPr lang="en-US" sz="2400" dirty="0">
                <a:latin typeface="Avenir Book" panose="02000503020000020003" pitchFamily="2" charset="0"/>
              </a:rPr>
              <a:t>no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tes: </a:t>
            </a:r>
            <a:r>
              <a:rPr lang="en-US" sz="2400" b="0" i="1" dirty="0">
                <a:effectLst/>
                <a:latin typeface="Avenir Book" panose="02000503020000020003" pitchFamily="2" charset="0"/>
              </a:rPr>
              <a:t>“Paul makes the case that divinely appointed priests, engaged</a:t>
            </a:r>
          </a:p>
          <a:p>
            <a:r>
              <a:rPr lang="en-US" sz="2400" i="1" dirty="0">
                <a:latin typeface="Avenir Book" panose="02000503020000020003" pitchFamily="2" charset="0"/>
              </a:rPr>
              <a:t>		        </a:t>
            </a:r>
            <a:r>
              <a:rPr lang="en-US" sz="2400" b="0" i="1" dirty="0">
                <a:effectLst/>
                <a:latin typeface="Avenir Book" panose="02000503020000020003" pitchFamily="2" charset="0"/>
              </a:rPr>
              <a:t>in divinely appointed </a:t>
            </a:r>
            <a:r>
              <a:rPr lang="en-US" sz="2400" i="1" dirty="0">
                <a:latin typeface="Avenir Book" panose="02000503020000020003" pitchFamily="2" charset="0"/>
              </a:rPr>
              <a:t>rituals at divinely appointed location”</a:t>
            </a:r>
          </a:p>
          <a:p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who serve a copy and shadow of the Heavenly things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as Moses was warned 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by God when he was about to erect the tabernacle for God says, “See that you 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make all things according to the pattern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which was shown to you on Mount Sinai”</a:t>
            </a:r>
          </a:p>
          <a:p>
            <a:endParaRPr lang="en-US" sz="14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Exodus 25-27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ark, shewbread, lampstand, curtains, boards + sockets,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veil, bronze altar, courtyard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Exodus 36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construction begins under “skilled” 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Bezal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-El and Oholiab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4141F-75E3-6580-D105-CBAFF41F5DDF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21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07D50-B4CA-0FB8-352C-58767AE8D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E8E42-68C6-29D1-717A-2E81881361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223B2-D142-554D-6894-FFE86A3FCE44}"/>
              </a:ext>
            </a:extLst>
          </p:cNvPr>
          <p:cNvSpPr txBox="1"/>
          <p:nvPr/>
        </p:nvSpPr>
        <p:spPr>
          <a:xfrm>
            <a:off x="201597" y="766733"/>
            <a:ext cx="11818235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copy and shadow of Heavenly things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as Moses was warned about the tabernacle </a:t>
            </a: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“Make all things according to the pattern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which was shown to you on Mount Sinai”</a:t>
            </a:r>
          </a:p>
          <a:p>
            <a:endParaRPr lang="en-US" sz="14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latin typeface="Avenir Book" panose="02000503020000020003" pitchFamily="2" charset="0"/>
              </a:rPr>
              <a:t>The “true” Temple/Tabernacle:</a:t>
            </a:r>
          </a:p>
          <a:p>
            <a:endParaRPr lang="en-US" sz="14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 fontAlgn="base">
              <a:buNone/>
            </a:pP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Rev 11:19  </a:t>
            </a:r>
            <a:r>
              <a:rPr lang="en-US" sz="2300" b="0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temple of God in Heaven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was opened - ark of His covenant appeared in His  </a:t>
            </a:r>
          </a:p>
          <a:p>
            <a:pPr algn="l" fontAlgn="base">
              <a:buNone/>
            </a:pP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temple - flashes of lightning, sounds, peals of thunder, earthquake, and great hailstorm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 fontAlgn="base">
              <a:buNone/>
            </a:pPr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 rtl="0" fontAlgn="base">
              <a:buNone/>
            </a:pP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Rev 15:5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 looked and the </a:t>
            </a:r>
            <a:r>
              <a:rPr lang="en-US" sz="2300" b="0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temple of the tabernacle of testimony in Heaven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was opened</a:t>
            </a:r>
          </a:p>
          <a:p>
            <a:pPr algn="l" rtl="0" fontAlgn="base">
              <a:buNone/>
            </a:pPr>
            <a:endParaRPr lang="en-US" sz="10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fontAlgn="base"/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Habakkuk 2:20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 Lord </a:t>
            </a:r>
            <a:r>
              <a:rPr lang="en-US" sz="2300" b="0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is in His holy temple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- let all the Earth be silent before Him</a:t>
            </a:r>
          </a:p>
          <a:p>
            <a:pPr algn="l" rtl="0" fontAlgn="base">
              <a:buNone/>
            </a:pPr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 rtl="0" fontAlgn="base">
              <a:buNone/>
            </a:pP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Psalm 11:4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 Lord is </a:t>
            </a:r>
            <a:r>
              <a:rPr lang="en-US" sz="2300" b="0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in His holy temple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- the Lord’s throne is </a:t>
            </a:r>
            <a:r>
              <a:rPr lang="en-US" sz="2300" b="0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in Heaven</a:t>
            </a:r>
          </a:p>
          <a:p>
            <a:pPr algn="l" rtl="0" fontAlgn="base">
              <a:buNone/>
            </a:pPr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 rtl="0" fontAlgn="base">
              <a:buNone/>
            </a:pP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Psalm 102:19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He looked down from His holy height, from </a:t>
            </a:r>
            <a:r>
              <a:rPr lang="en-US" sz="2300" b="0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Heaven He looked upon Earth</a:t>
            </a:r>
          </a:p>
          <a:p>
            <a:pPr algn="l" rtl="0" fontAlgn="base">
              <a:buNone/>
            </a:pPr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 rtl="0" fontAlgn="base">
              <a:buNone/>
            </a:pP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Isaiah 66:1-2  </a:t>
            </a:r>
            <a:r>
              <a:rPr lang="en-US" sz="2300" b="0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Heaven is My throne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and the Earth is my footstool - what is the house  </a:t>
            </a:r>
          </a:p>
          <a:p>
            <a:pPr algn="l" rtl="0" fontAlgn="base">
              <a:buNone/>
            </a:pP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		that you would build for Me, and what is the place of My rest? </a:t>
            </a:r>
          </a:p>
          <a:p>
            <a:pPr algn="l" rtl="0" fontAlgn="base">
              <a:buNone/>
            </a:pP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All these things My hand has made!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122DA-3EED-083D-AAA4-F1E451A2E481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49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E3102-183D-B205-0774-A163FD01B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BBCB9-10AB-228E-60B3-65990A4C3C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21CE18-98A8-8685-263E-70E12537B026}"/>
              </a:ext>
            </a:extLst>
          </p:cNvPr>
          <p:cNvSpPr txBox="1"/>
          <p:nvPr/>
        </p:nvSpPr>
        <p:spPr>
          <a:xfrm>
            <a:off x="201597" y="766733"/>
            <a:ext cx="11560472" cy="487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8:6 </a:t>
            </a:r>
          </a:p>
          <a:p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ut NOW He has obtained a </a:t>
            </a:r>
            <a:r>
              <a:rPr lang="en-US" sz="25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more excellent ministry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as He is also the 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mediator of a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Better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C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ovenant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which has been enacted on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Better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P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romises</a:t>
            </a:r>
          </a:p>
          <a:p>
            <a:endParaRPr lang="en-US" sz="11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Paul is making the case that NEW Covenant </a:t>
            </a:r>
            <a:r>
              <a:rPr lang="en-US" sz="2500" b="1" i="1" dirty="0">
                <a:latin typeface="Avenir Book" panose="02000503020000020003" pitchFamily="2" charset="0"/>
              </a:rPr>
              <a:t>superior</a:t>
            </a:r>
            <a:r>
              <a:rPr lang="en-US" sz="2400" dirty="0">
                <a:latin typeface="Avenir Book" panose="02000503020000020003" pitchFamily="2" charset="0"/>
              </a:rPr>
              <a:t> to the prior covenant</a:t>
            </a:r>
          </a:p>
          <a:p>
            <a:endParaRPr lang="en-US" sz="9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	 - The Levitical priesthood of Aaron could not SAVE anyone!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- The wilderness tent-tabernacle and later the Temple in Jerusalem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          were simply “models” representative of the true Heavenly Temple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- Jesus brings a </a:t>
            </a:r>
            <a:r>
              <a:rPr lang="en-US" sz="2400" b="1" i="1" dirty="0">
                <a:highlight>
                  <a:srgbClr val="FFFF00"/>
                </a:highlight>
                <a:latin typeface="Avenir Book" panose="02000503020000020003" pitchFamily="2" charset="0"/>
              </a:rPr>
              <a:t>BETTER</a:t>
            </a:r>
            <a:r>
              <a:rPr lang="en-US" sz="2400" dirty="0">
                <a:latin typeface="Avenir Book" panose="02000503020000020003" pitchFamily="2" charset="0"/>
              </a:rPr>
              <a:t> covenant that can save anyone!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- Jesus has a </a:t>
            </a:r>
            <a:r>
              <a:rPr lang="en-US" sz="2400" b="1" i="1" dirty="0">
                <a:highlight>
                  <a:srgbClr val="FFFF00"/>
                </a:highlight>
                <a:latin typeface="Avenir Book" panose="02000503020000020003" pitchFamily="2" charset="0"/>
              </a:rPr>
              <a:t>BETTER</a:t>
            </a:r>
            <a:r>
              <a:rPr lang="en-US" sz="2400" dirty="0">
                <a:latin typeface="Avenir Book" panose="02000503020000020003" pitchFamily="2" charset="0"/>
              </a:rPr>
              <a:t> promise sealed-guaranteed by an Oath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- Aaron and his offspring all died     Jesus lives forever to make intercession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- Jesus as our High Priest supersedes Aaron-Levitical priests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            What they could only model  </a:t>
            </a:r>
            <a:r>
              <a:rPr lang="en-US" sz="2500" b="1" u="sng" dirty="0">
                <a:latin typeface="Avenir Book" panose="02000503020000020003" pitchFamily="2" charset="0"/>
              </a:rPr>
              <a:t>Jesus FULFILLS</a:t>
            </a:r>
            <a:r>
              <a:rPr lang="en-US" sz="2400" dirty="0">
                <a:latin typeface="Avenir Book" panose="02000503020000020003" pitchFamily="2" charset="0"/>
              </a:rPr>
              <a:t>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07F5C-D0CF-9CCA-9D84-2EFBF138D931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3678D-76EC-B7F5-BC59-75F27DA8B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E49AA-6B75-2CFC-BDDF-45C3414B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237B08-5038-A091-6F8A-2612E1F9CCF9}"/>
              </a:ext>
            </a:extLst>
          </p:cNvPr>
          <p:cNvSpPr txBox="1"/>
          <p:nvPr/>
        </p:nvSpPr>
        <p:spPr>
          <a:xfrm>
            <a:off x="201597" y="766733"/>
            <a:ext cx="1181054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8:6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ut NOW He has obtained a </a:t>
            </a:r>
            <a:r>
              <a:rPr lang="en-US" sz="25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more excellent ministry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as He is also 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M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ediator of a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Better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C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ovenant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which has been enacted on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Better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P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romises</a:t>
            </a:r>
          </a:p>
          <a:p>
            <a:endParaRPr lang="en-US" sz="11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   - Paul explains Aaron + Levites mediators within Mosaic Covenant from Sinai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   - Jesus is now functioning as Mediator within NEW Covenant from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Jeremiah 31</a:t>
            </a:r>
          </a:p>
          <a:p>
            <a:endParaRPr lang="en-US" sz="12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	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v-31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I will make a NEW Covenant with Israel and house of Judah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v-32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NOT like covenant I made with their fathers as I led them from Egypt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      a covenant that THEY broke although I was a husband to them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v-33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but now I will put my Law within them – written on their hearts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 	    I will be their God and they will be my people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v-34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they will not have to teach this because they will ALL KNOW ME! </a:t>
            </a:r>
          </a:p>
          <a:p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Corinth. 3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NEW Covenant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not of the letter but of THE SPIRIT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Galatians 3 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NEW Covenant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does not invalidate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the original Promise</a:t>
            </a:r>
            <a:endParaRPr lang="en-US" sz="2400" b="1" dirty="0">
              <a:solidFill>
                <a:srgbClr val="0070C0"/>
              </a:solidFill>
              <a:highlight>
                <a:srgbClr val="FFFF00"/>
              </a:highlight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ED13C-68AC-794A-3FFE-4DDB59588CF1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0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B65D5-8932-E987-EC9D-13351C88D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35561-7FC6-109E-5AFB-8AB5EDECBE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870B1-D543-B20E-37EA-EB2854F4E979}"/>
              </a:ext>
            </a:extLst>
          </p:cNvPr>
          <p:cNvSpPr txBox="1"/>
          <p:nvPr/>
        </p:nvSpPr>
        <p:spPr>
          <a:xfrm>
            <a:off x="3859015" y="347057"/>
            <a:ext cx="77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365B3-C477-3D7C-9E96-383ABC67291C}"/>
              </a:ext>
            </a:extLst>
          </p:cNvPr>
          <p:cNvSpPr txBox="1"/>
          <p:nvPr/>
        </p:nvSpPr>
        <p:spPr>
          <a:xfrm>
            <a:off x="-469783" y="763691"/>
            <a:ext cx="5742278" cy="287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     NEXT WEEK</a:t>
            </a:r>
          </a:p>
          <a:p>
            <a:endParaRPr lang="en-US" sz="2400" b="1" dirty="0"/>
          </a:p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en-US" sz="3200" b="1" dirty="0"/>
              <a:t>Session-16 </a:t>
            </a:r>
          </a:p>
          <a:p>
            <a:r>
              <a:rPr lang="en-US" sz="3200" b="1" i="1" dirty="0">
                <a:solidFill>
                  <a:srgbClr val="0070C0"/>
                </a:solidFill>
              </a:rPr>
              <a:t>        Hebrews 8:7 thru 9:18 </a:t>
            </a:r>
          </a:p>
          <a:p>
            <a:endParaRPr lang="en-US" sz="2500" b="1" i="1" dirty="0">
              <a:solidFill>
                <a:srgbClr val="0070C0"/>
              </a:solidFill>
            </a:endParaRPr>
          </a:p>
          <a:p>
            <a:r>
              <a:rPr lang="en-US" sz="3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  </a:t>
            </a:r>
            <a:r>
              <a:rPr lang="en-US" sz="32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Details of </a:t>
            </a:r>
            <a:r>
              <a:rPr lang="en-US" sz="32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NEW Covenant</a:t>
            </a:r>
            <a:endParaRPr lang="en-US" sz="3200" b="1" i="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7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766C5-15DC-0F55-D451-E92FF2FCD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5505DD-4016-EB9A-FF8C-5DA53EC7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ollage of a city&#10;&#10;AI-generated content may be incorrect.">
            <a:extLst>
              <a:ext uri="{FF2B5EF4-FFF2-40B4-BE49-F238E27FC236}">
                <a16:creationId xmlns:a16="http://schemas.microsoft.com/office/drawing/2014/main" id="{FD7029F5-0DEF-2829-A01F-B9849ADC3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66" y="20966"/>
            <a:ext cx="8826667" cy="68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634CF-26E2-0DA8-8DB8-82A1B05DE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F9B7F-8C0F-08E1-CAF9-EEA269E4A4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918198-A4A1-1159-4C21-08078C108C7C}"/>
              </a:ext>
            </a:extLst>
          </p:cNvPr>
          <p:cNvSpPr txBox="1"/>
          <p:nvPr/>
        </p:nvSpPr>
        <p:spPr>
          <a:xfrm>
            <a:off x="241224" y="646331"/>
            <a:ext cx="11314316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venir Book" panose="02000503020000020003" pitchFamily="2" charset="0"/>
              </a:rPr>
              <a:t>Ended Last Week . . . </a:t>
            </a:r>
            <a:endParaRPr lang="en-US" sz="1300" b="1" dirty="0">
              <a:latin typeface="Avenir Book" panose="02000503020000020003" pitchFamily="2" charset="0"/>
            </a:endParaRPr>
          </a:p>
          <a:p>
            <a:r>
              <a:rPr lang="en-US" sz="25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So much more also Jesus has become the </a:t>
            </a:r>
          </a:p>
          <a:p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1. </a:t>
            </a:r>
            <a:r>
              <a:rPr lang="en-US" sz="2400" b="1" i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Guarantee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</a:t>
            </a:r>
            <a:r>
              <a:rPr lang="en-US" sz="2400" dirty="0">
                <a:latin typeface="Avenir Book" panose="02000503020000020003" pitchFamily="2" charset="0"/>
              </a:rPr>
              <a:t>our security-deposit [no Levite priest could]</a:t>
            </a: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			  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John 14:6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is the way truth and life</a:t>
            </a:r>
          </a:p>
          <a:p>
            <a:pPr algn="l"/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		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No one goes to Father except thru Him</a:t>
            </a:r>
            <a:endParaRPr lang="en-US" sz="24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  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Ephesians 1:13-14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sealed with God’s Holy Spirit</a:t>
            </a:r>
            <a:endParaRPr lang="en-US" sz="24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endParaRPr lang="en-US" sz="14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2.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of a </a:t>
            </a:r>
            <a:r>
              <a:rPr lang="en-US" sz="2400" b="1" i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Better Covenant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</a:t>
            </a:r>
            <a:r>
              <a:rPr lang="en-US" sz="2400" b="1" dirty="0">
                <a:latin typeface="Avenir Book" panose="02000503020000020003" pitchFamily="2" charset="0"/>
              </a:rPr>
              <a:t>prior</a:t>
            </a:r>
            <a:r>
              <a:rPr lang="en-US" sz="2400" dirty="0">
                <a:latin typeface="Avenir Book" panose="02000503020000020003" pitchFamily="2" charset="0"/>
              </a:rPr>
              <a:t> Covenant-Law has been “annulled”</a:t>
            </a:r>
          </a:p>
          <a:p>
            <a:pPr algn="l"/>
            <a:endParaRPr lang="en-US" sz="9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Jeremiah 31:31-34 		</a:t>
            </a:r>
            <a:r>
              <a:rPr lang="en-US" sz="24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Luke 22:20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		Matt. 26:28 </a:t>
            </a:r>
          </a:p>
          <a:p>
            <a:pPr algn="l"/>
            <a:r>
              <a:rPr lang="en-US" sz="24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2</a:t>
            </a:r>
            <a:r>
              <a:rPr lang="en-US" sz="2400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nd</a:t>
            </a:r>
            <a:r>
              <a:rPr lang="en-US" sz="24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Corin. 3:6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n-US" sz="24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Heb. 8:6-13 </a:t>
            </a:r>
          </a:p>
          <a:p>
            <a:pPr algn="l"/>
            <a:endParaRPr lang="en-US" sz="900" b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400" b="1" dirty="0">
                <a:latin typeface="Avenir Book" panose="02000503020000020003" pitchFamily="2" charset="0"/>
              </a:rPr>
              <a:t>IF Mosaic Law still in place Jesus could NOT be our High Priest</a:t>
            </a:r>
          </a:p>
          <a:p>
            <a:pPr algn="l"/>
            <a:r>
              <a:rPr lang="en-US" sz="24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SO that Law is set aside-annulled   It cannot perfect anything!</a:t>
            </a:r>
          </a:p>
          <a:p>
            <a:pPr algn="l"/>
            <a:r>
              <a:rPr lang="en-US" sz="2400" b="1" dirty="0">
                <a:latin typeface="Avenir Book" panose="02000503020000020003" pitchFamily="2" charset="0"/>
              </a:rPr>
              <a:t>		GOD requires righteousness-holiness     Mankind cannot do that</a:t>
            </a:r>
            <a:endParaRPr lang="en-US" sz="2400" b="1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EA0AF-AACA-5D22-3D6D-040B3DEEA668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930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D8464-4E2D-589B-AC36-41B23E2D1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1B5034-F02A-72C3-F066-02579137C2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men with text and images&#10;&#10;AI-generated content may be incorrect.">
            <a:extLst>
              <a:ext uri="{FF2B5EF4-FFF2-40B4-BE49-F238E27FC236}">
                <a16:creationId xmlns:a16="http://schemas.microsoft.com/office/drawing/2014/main" id="{52611CDE-BD03-F8BE-3501-F7C9359E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30" y="-523934"/>
            <a:ext cx="10200179" cy="78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3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48097-FA1D-F7CF-A88A-9DC88E843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9B3E0-3C3A-EEB2-6111-95630634B6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CF8324-3221-AFB2-1157-B280E5EC1E59}"/>
              </a:ext>
            </a:extLst>
          </p:cNvPr>
          <p:cNvSpPr txBox="1"/>
          <p:nvPr/>
        </p:nvSpPr>
        <p:spPr>
          <a:xfrm>
            <a:off x="201597" y="766733"/>
            <a:ext cx="1184208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venir Book" panose="02000503020000020003" pitchFamily="2" charset="0"/>
              </a:rPr>
              <a:t>Tonight </a:t>
            </a:r>
            <a:r>
              <a:rPr lang="en-US" sz="2500" i="1" dirty="0">
                <a:latin typeface="Avenir Book" panose="02000503020000020003" pitchFamily="2" charset="0"/>
              </a:rPr>
              <a:t>continue </a:t>
            </a:r>
            <a:r>
              <a:rPr lang="en-US" sz="2500" b="1" dirty="0">
                <a:latin typeface="Avenir Book" panose="02000503020000020003" pitchFamily="2" charset="0"/>
              </a:rPr>
              <a:t>. . . </a:t>
            </a:r>
          </a:p>
          <a:p>
            <a:endParaRPr lang="en-US" sz="900" b="1" dirty="0">
              <a:latin typeface="Avenir Book" panose="02000503020000020003" pitchFamily="2" charset="0"/>
            </a:endParaRPr>
          </a:p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Hebrews 7:23-25</a:t>
            </a:r>
            <a:endParaRPr lang="en-US" sz="10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The former priests, on the one hand, existed in greater numbers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[hundreds]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because they were prevented by death from continuing 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[needed 24 rotations]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but Jesus, on the other hand,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because He continues forever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holds His priesthood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permanently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[unchangeable]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therefore He is able also 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to save forever those who draw near to God through Him, 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since He always lives to make intercession for them</a:t>
            </a:r>
          </a:p>
          <a:p>
            <a:endParaRPr lang="en-US" sz="1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Chronicles 24:5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they were divided by courses as officers of the sanctuary of God </a:t>
            </a:r>
          </a:p>
          <a:p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24: 7-18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there are 24 courses </a:t>
            </a:r>
            <a:r>
              <a:rPr lang="en-US" sz="2400" dirty="0">
                <a:latin typeface="Avenir Book" panose="02000503020000020003" pitchFamily="2" charset="0"/>
              </a:rPr>
              <a:t>[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Luke 1:15</a:t>
            </a:r>
            <a:r>
              <a:rPr lang="en-US" sz="2400" dirty="0">
                <a:latin typeface="Avenir Book" panose="02000503020000020003" pitchFamily="2" charset="0"/>
              </a:rPr>
              <a:t>  Zacharias 8</a:t>
            </a:r>
            <a:r>
              <a:rPr lang="en-US" sz="2400" baseline="30000" dirty="0">
                <a:latin typeface="Avenir Book" panose="02000503020000020003" pitchFamily="2" charset="0"/>
              </a:rPr>
              <a:t>th</a:t>
            </a:r>
            <a:r>
              <a:rPr lang="en-US" sz="2400" dirty="0">
                <a:latin typeface="Avenir Book" panose="02000503020000020003" pitchFamily="2" charset="0"/>
              </a:rPr>
              <a:t> course Abijah]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Number 8:24-26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Priests serve max until age 50 . . . </a:t>
            </a:r>
            <a:r>
              <a:rPr lang="en-US" sz="2500" b="1" dirty="0">
                <a:latin typeface="Avenir Book" panose="02000503020000020003" pitchFamily="2" charset="0"/>
              </a:rPr>
              <a:t>a</a:t>
            </a:r>
            <a:r>
              <a:rPr lang="en-US" sz="2500" b="1" dirty="0">
                <a:effectLst/>
                <a:latin typeface="Avenir Book" panose="02000503020000020003" pitchFamily="2" charset="0"/>
              </a:rPr>
              <a:t>nd eventually die</a:t>
            </a:r>
          </a:p>
          <a:p>
            <a:r>
              <a:rPr lang="en-US" sz="2500" b="1" dirty="0">
                <a:latin typeface="Avenir Book" panose="02000503020000020003" pitchFamily="2" charset="0"/>
              </a:rPr>
              <a:t>		       </a:t>
            </a:r>
            <a:r>
              <a:rPr lang="en-US" sz="2500" dirty="0">
                <a:latin typeface="Avenir Book" panose="02000503020000020003" pitchFamily="2" charset="0"/>
              </a:rPr>
              <a:t>Not a good ‘type’ ‘foreshadow’ for Jesus</a:t>
            </a:r>
            <a:r>
              <a:rPr lang="en-US" sz="2500" b="1" dirty="0">
                <a:effectLst/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D1516-55ED-83E2-BB2C-9E5C8E2CD556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1175F-2E00-F933-4DAB-954B8FE14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7C452-FD3A-A11A-AE8E-61CC5E46E8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A2E76-CE53-6406-F689-627F5153CE17}"/>
              </a:ext>
            </a:extLst>
          </p:cNvPr>
          <p:cNvSpPr txBox="1"/>
          <p:nvPr/>
        </p:nvSpPr>
        <p:spPr>
          <a:xfrm>
            <a:off x="490653" y="646331"/>
            <a:ext cx="10713189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venir Book" panose="02000503020000020003" pitchFamily="2" charset="0"/>
              </a:rPr>
              <a:t>THE LAW				JESUS’ POWER</a:t>
            </a:r>
          </a:p>
          <a:p>
            <a:endParaRPr lang="en-US" sz="1000" b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>
                <a:latin typeface="Avenir Book" panose="02000503020000020003" pitchFamily="2" charset="0"/>
              </a:rPr>
              <a:t>- Aaron				- Melchi-</a:t>
            </a:r>
            <a:r>
              <a:rPr lang="en-US" sz="2400" i="1" dirty="0" err="1">
                <a:latin typeface="Avenir Book" panose="02000503020000020003" pitchFamily="2" charset="0"/>
              </a:rPr>
              <a:t>Sedek</a:t>
            </a:r>
            <a:endParaRPr lang="en-US" sz="2400" i="1" dirty="0">
              <a:latin typeface="Avenir Book" panose="02000503020000020003" pitchFamily="2" charset="0"/>
            </a:endParaRPr>
          </a:p>
          <a:p>
            <a:r>
              <a:rPr lang="en-US" sz="2400" i="1" dirty="0">
                <a:latin typeface="Avenir Book" panose="02000503020000020003" pitchFamily="2" charset="0"/>
              </a:rPr>
              <a:t> - Changes				- Never changes</a:t>
            </a:r>
          </a:p>
          <a:p>
            <a:r>
              <a:rPr lang="en-US" sz="2400" i="1" dirty="0">
                <a:latin typeface="Avenir Book" panose="02000503020000020003" pitchFamily="2" charset="0"/>
              </a:rPr>
              <a:t> - Carnal [in flesh]			- Spiritual [eternal life]</a:t>
            </a:r>
          </a:p>
          <a:p>
            <a:r>
              <a:rPr lang="en-US" sz="2400" i="1" dirty="0">
                <a:latin typeface="Avenir Book" panose="02000503020000020003" pitchFamily="2" charset="0"/>
              </a:rPr>
              <a:t> - Weak Useless			- Perfection draws people to God Almighty</a:t>
            </a:r>
          </a:p>
          <a:p>
            <a:r>
              <a:rPr lang="en-US" sz="2400" i="1" dirty="0">
                <a:latin typeface="Avenir Book" panose="02000503020000020003" pitchFamily="2" charset="0"/>
              </a:rPr>
              <a:t> - Restrains People			- Enables Mankind</a:t>
            </a:r>
          </a:p>
          <a:p>
            <a:r>
              <a:rPr lang="en-US" sz="2400" i="1" dirty="0">
                <a:latin typeface="Avenir Book" panose="02000503020000020003" pitchFamily="2" charset="0"/>
              </a:rPr>
              <a:t> - Cannot Perfect People		- Much Better HOPE Perfects Mankind</a:t>
            </a:r>
          </a:p>
          <a:p>
            <a:r>
              <a:rPr lang="en-US" sz="2400" i="1" dirty="0">
                <a:latin typeface="Avenir Book" panose="02000503020000020003" pitchFamily="2" charset="0"/>
              </a:rPr>
              <a:t> - External Commandment		- Internal Everlasting Life</a:t>
            </a:r>
          </a:p>
          <a:p>
            <a:endParaRPr lang="en-US" sz="1400" i="1" dirty="0"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Heb. 7:25</a:t>
            </a:r>
            <a:r>
              <a:rPr lang="en-US" sz="2400" dirty="0">
                <a:latin typeface="Avenir Book" panose="02000503020000020003" pitchFamily="2" charset="0"/>
              </a:rPr>
              <a:t>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 is able also to save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forever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those who draw near to God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  </a:t>
            </a:r>
            <a:r>
              <a:rPr lang="en-US" sz="2400" b="1" i="1" dirty="0">
                <a:latin typeface="Avenir Book" panose="02000503020000020003" pitchFamily="2" charset="0"/>
              </a:rPr>
              <a:t>uttermost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  </a:t>
            </a:r>
            <a:r>
              <a:rPr lang="el-GR" sz="2500" b="0" i="0" dirty="0" err="1">
                <a:solidFill>
                  <a:srgbClr val="0A0A0A"/>
                </a:solidFill>
                <a:effectLst/>
                <a:latin typeface="blbGentium"/>
              </a:rPr>
              <a:t>παντελής</a:t>
            </a:r>
            <a:r>
              <a:rPr lang="en-US" sz="25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5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panteles</a:t>
            </a:r>
            <a:r>
              <a:rPr lang="en-US" sz="25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“perfectly completely”</a:t>
            </a:r>
          </a:p>
          <a:p>
            <a:r>
              <a:rPr lang="en-US" sz="25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  </a:t>
            </a:r>
            <a:r>
              <a:rPr lang="en-US" sz="2500" dirty="0">
                <a:latin typeface="Avenir Book" panose="02000503020000020003" pitchFamily="2" charset="0"/>
              </a:rPr>
              <a:t>not about TIME [forever] but about </a:t>
            </a:r>
            <a:r>
              <a:rPr lang="en-US" sz="2500" u="sng" dirty="0">
                <a:latin typeface="Avenir Book" panose="02000503020000020003" pitchFamily="2" charset="0"/>
              </a:rPr>
              <a:t>PERFECTION</a:t>
            </a:r>
            <a:r>
              <a:rPr lang="en-US" sz="2500" dirty="0">
                <a:latin typeface="Avenir Book" panose="02000503020000020003" pitchFamily="2" charset="0"/>
              </a:rPr>
              <a:t>!</a:t>
            </a:r>
            <a:endParaRPr lang="en-US" sz="25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thru Him, since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 lives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forever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 make intercession for them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       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παντελής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panteles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“perfectly completely”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8398B-9815-3341-F3FC-A516625727A2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21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B3CFE-7BA9-52AE-B341-3B6E6127D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EE1E29-BA9A-1C15-50FD-084CC835F2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A61D7-479A-6F34-9529-3EDC288FA9C2}"/>
              </a:ext>
            </a:extLst>
          </p:cNvPr>
          <p:cNvSpPr txBox="1"/>
          <p:nvPr/>
        </p:nvSpPr>
        <p:spPr>
          <a:xfrm>
            <a:off x="382050" y="928977"/>
            <a:ext cx="11405686" cy="5432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Heb. 7:25</a:t>
            </a:r>
            <a:r>
              <a:rPr lang="en-US" sz="2400" dirty="0">
                <a:latin typeface="Avenir Book" panose="02000503020000020003" pitchFamily="2" charset="0"/>
              </a:rPr>
              <a:t>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 is able also to save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Perfectly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those who draw near to God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  </a:t>
            </a:r>
            <a:r>
              <a:rPr lang="en-US" sz="2400" b="1" i="1" dirty="0">
                <a:latin typeface="Avenir Book" panose="02000503020000020003" pitchFamily="2" charset="0"/>
              </a:rPr>
              <a:t>uttermost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  </a:t>
            </a:r>
            <a:r>
              <a:rPr lang="el-GR" sz="2500" b="0" i="0" dirty="0" err="1">
                <a:solidFill>
                  <a:srgbClr val="0A0A0A"/>
                </a:solidFill>
                <a:effectLst/>
                <a:latin typeface="blbGentium"/>
              </a:rPr>
              <a:t>παντελής</a:t>
            </a:r>
            <a:r>
              <a:rPr lang="en-US" sz="25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5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panteles</a:t>
            </a:r>
            <a:r>
              <a:rPr lang="en-US" sz="25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“perfectly completely”</a:t>
            </a:r>
          </a:p>
          <a:p>
            <a:r>
              <a:rPr lang="en-US" sz="25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   </a:t>
            </a:r>
            <a:r>
              <a:rPr lang="en-US" sz="2500" dirty="0">
                <a:latin typeface="Avenir Book" panose="02000503020000020003" pitchFamily="2" charset="0"/>
              </a:rPr>
              <a:t>NOT about time [forever] but about PERFECTION!</a:t>
            </a:r>
            <a:endParaRPr lang="en-US" sz="25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thru Him, since He lives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Perfectly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to make intercession for them</a:t>
            </a:r>
          </a:p>
          <a:p>
            <a:endParaRPr lang="en-US" sz="12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600" b="1" dirty="0">
                <a:latin typeface="Avenir Book" panose="02000503020000020003" pitchFamily="2" charset="0"/>
              </a:rPr>
              <a:t>Jesus </a:t>
            </a:r>
            <a:r>
              <a:rPr lang="en-US" sz="2600" dirty="0">
                <a:latin typeface="Avenir Book" panose="02000503020000020003" pitchFamily="2" charset="0"/>
              </a:rPr>
              <a:t>is right NOW at the Right Hand of the Father on His Throne</a:t>
            </a:r>
          </a:p>
          <a:p>
            <a:r>
              <a:rPr lang="en-US" sz="2600" dirty="0">
                <a:latin typeface="Avenir Book" panose="02000503020000020003" pitchFamily="2" charset="0"/>
              </a:rPr>
              <a:t>	 </a:t>
            </a:r>
            <a:r>
              <a:rPr lang="en-US" sz="2600" i="1" dirty="0">
                <a:latin typeface="Avenir Book" panose="02000503020000020003" pitchFamily="2" charset="0"/>
              </a:rPr>
              <a:t>He is our intermediary Great High Priest making intercession for us</a:t>
            </a:r>
          </a:p>
          <a:p>
            <a:r>
              <a:rPr lang="en-US" sz="2600" i="1" dirty="0">
                <a:latin typeface="Avenir Book" panose="02000503020000020003" pitchFamily="2" charset="0"/>
              </a:rPr>
              <a:t>	 </a:t>
            </a:r>
            <a:r>
              <a:rPr lang="en-US" sz="2600" b="1" dirty="0">
                <a:latin typeface="Avenir Book" panose="02000503020000020003" pitchFamily="2" charset="0"/>
              </a:rPr>
              <a:t>We Have Jesus Full-Time! on our behalf</a:t>
            </a:r>
          </a:p>
          <a:p>
            <a:endParaRPr lang="en-US" sz="900" b="1" dirty="0">
              <a:latin typeface="Avenir Book" panose="02000503020000020003" pitchFamily="2" charset="0"/>
            </a:endParaRPr>
          </a:p>
          <a:p>
            <a:r>
              <a:rPr lang="en-US" sz="2600" b="1" dirty="0">
                <a:latin typeface="Avenir Book" panose="02000503020000020003" pitchFamily="2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Avenir Book" panose="02000503020000020003" pitchFamily="2" charset="0"/>
              </a:rPr>
              <a:t>-</a:t>
            </a:r>
            <a:r>
              <a:rPr lang="en-US" sz="2600" b="1" dirty="0"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Hebrews 1:3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sat down at the right hand of Majesty on High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- Heb. 10:12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after His one sacrifice for all He sat down at right hand of God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-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Colossians 3:1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Christ is seated at the right hand of God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- Matt. 24:44 Psalm 110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sit at my right hand until enemies your footstool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- Acts 7:56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I see Son of Man standing at the right hand of God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- Mark 16:19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after Jesus ascended He sat down at the right hand of God </a:t>
            </a:r>
            <a:endParaRPr lang="en-US" sz="26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7C609-1854-D0FD-19B3-6C4D2380470C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53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A5FBC-C1E6-2FE5-447B-24D166524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77385-C03F-53DB-3E1D-7D6CCA01AE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52A3DB-F0FC-B4A2-7670-66DD8A521018}"/>
              </a:ext>
            </a:extLst>
          </p:cNvPr>
          <p:cNvSpPr txBox="1"/>
          <p:nvPr/>
        </p:nvSpPr>
        <p:spPr>
          <a:xfrm>
            <a:off x="201597" y="766733"/>
            <a:ext cx="11824071" cy="4539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7:26-28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it was fitting for us to have such a High 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P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riest who is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ἔπρεπεν</a:t>
            </a:r>
            <a:r>
              <a:rPr lang="el-GR" sz="2400" b="0" i="0" dirty="0">
                <a:solidFill>
                  <a:srgbClr val="0A0A0A"/>
                </a:solidFill>
                <a:effectLst/>
                <a:latin typeface="blbGentium"/>
              </a:rPr>
              <a:t> 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ἡμῖν</a:t>
            </a:r>
            <a:r>
              <a:rPr lang="el-GR" sz="2400" b="0" i="0" dirty="0">
                <a:solidFill>
                  <a:srgbClr val="0A0A0A"/>
                </a:solidFill>
                <a:effectLst/>
                <a:latin typeface="blbGentium"/>
              </a:rPr>
              <a:t> 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ἐγώ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τοιοῦτος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  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ἀρχιερεύς</a:t>
            </a:r>
            <a:endParaRPr lang="en-US" sz="24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                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    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heprepo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haymin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ego 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toioutos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  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archiereus</a:t>
            </a:r>
            <a:endParaRPr lang="en-US" sz="24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    to be becoming   as me/us    such as this kind  chief priest</a:t>
            </a:r>
            <a:endParaRPr lang="en-US" sz="24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             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= for such a High Priest as this </a:t>
            </a:r>
            <a:r>
              <a:rPr lang="en-US" sz="26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became us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</a:t>
            </a:r>
            <a:r>
              <a:rPr lang="en-US" sz="2400" b="1" dirty="0">
                <a:latin typeface="Avenir Book" panose="02000503020000020003" pitchFamily="2" charset="0"/>
              </a:rPr>
              <a:t>WOW!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1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</a:t>
            </a:r>
            <a:r>
              <a:rPr lang="en-US" sz="2400" b="1" dirty="0">
                <a:latin typeface="Avenir Book" panose="02000503020000020003" pitchFamily="2" charset="0"/>
              </a:rPr>
              <a:t>Jesus’ Attributes/Character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- Holy				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Personal purity, entirely unable to sin!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- I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nnocent			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NO evil in thoughts-words-deeds [Pilate 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Luke 23:4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- U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ndefiled			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NO stain/blemish [our Passover Lamb 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Exodus 12:5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- S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eparated from sinners	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NO sin in Him </a:t>
            </a:r>
            <a:r>
              <a:rPr lang="en-US" sz="2400" dirty="0">
                <a:latin typeface="Avenir Book" panose="02000503020000020003" pitchFamily="2" charset="0"/>
              </a:rPr>
              <a:t>at all [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4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Corinth. 5:21</a:t>
            </a:r>
            <a:r>
              <a:rPr lang="en-US" sz="2400" dirty="0">
                <a:latin typeface="Avenir Book" panose="02000503020000020003" pitchFamily="2" charset="0"/>
              </a:rPr>
              <a:t>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- E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xalted above heavens	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[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Phil. 2:9-11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God has highly exalted Him . . .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22722-2591-BEAE-C236-48F92E38DE06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10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B8AE4-9543-F563-30CC-BACC7A63B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2BECB-EC30-85F5-26BC-99B0FC53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C992E1-EFC4-4247-79EA-6744FE931135}"/>
              </a:ext>
            </a:extLst>
          </p:cNvPr>
          <p:cNvSpPr txBox="1"/>
          <p:nvPr/>
        </p:nvSpPr>
        <p:spPr>
          <a:xfrm>
            <a:off x="201597" y="766733"/>
            <a:ext cx="11824071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7:26-28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</a:t>
            </a:r>
            <a:r>
              <a:rPr lang="en-US" sz="2400" b="1" dirty="0">
                <a:latin typeface="Avenir Book" panose="02000503020000020003" pitchFamily="2" charset="0"/>
              </a:rPr>
              <a:t>Jesus’ Attributes/Character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- Holy				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Personal purity, entirely unable to sin!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- I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nnocent			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NO evil in thoughts-words-deeds [Pilate 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Luke 23:4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- U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ndefiled			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NO stain/blemish [our Passover Lamb 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Exodus 12:5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- S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eparated from sinners	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NO sin in Him </a:t>
            </a:r>
            <a:r>
              <a:rPr lang="en-US" sz="2400" dirty="0">
                <a:latin typeface="Avenir Book" panose="02000503020000020003" pitchFamily="2" charset="0"/>
              </a:rPr>
              <a:t>at all [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4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Corinth. 5:21</a:t>
            </a:r>
            <a:r>
              <a:rPr lang="en-US" sz="2400" dirty="0">
                <a:latin typeface="Avenir Book" panose="02000503020000020003" pitchFamily="2" charset="0"/>
              </a:rPr>
              <a:t>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- E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xalted above heavens	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[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Phil. 2:9-11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God has highly exalted Him . . .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who does not need daily, like those 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[former Aaronic-Levite]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high priests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 offer up sacrifices, 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first for His own sins 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then for the sins of the people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because this He did once for all when He offered up Himself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or the Law appoints 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men as high priests who are weak, but the word of the Oath which came after 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 Law appoints a Son made perfect forever  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VERY different than Aaron-Levites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888C9-9FF3-7496-5331-B7382C3EAC53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84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40F86-1BB9-0621-05E8-5A74E53C3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0B779-9FDF-9079-FDB2-E780856E32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E863E5-2B47-42F8-770E-405EB29C8F7D}"/>
              </a:ext>
            </a:extLst>
          </p:cNvPr>
          <p:cNvSpPr txBox="1"/>
          <p:nvPr/>
        </p:nvSpPr>
        <p:spPr>
          <a:xfrm>
            <a:off x="201597" y="766733"/>
            <a:ext cx="11384848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7:26-28 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but the word of the Oath which came after the Law 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appoints a Son made perfect forever</a:t>
            </a:r>
          </a:p>
          <a:p>
            <a:endParaRPr lang="en-US" sz="14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Hebrew believers in 1</a:t>
            </a:r>
            <a:r>
              <a:rPr lang="en-US" sz="2400" b="0" baseline="30000" dirty="0">
                <a:effectLst/>
                <a:latin typeface="Avenir Book" panose="02000503020000020003" pitchFamily="2" charset="0"/>
              </a:rPr>
              <a:t>st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 Century AD still revered Moses and the Law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Luke 16:19-31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poor Lazarus and wealthy man in Sheol</a:t>
            </a: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   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27-28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send someone to my family to warn/explain to them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</a:t>
            </a:r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29 They have Moses </a:t>
            </a:r>
            <a:r>
              <a:rPr lang="en-US" sz="2500" dirty="0">
                <a:latin typeface="Avenir Book" panose="02000503020000020003" pitchFamily="2" charset="0"/>
              </a:rPr>
              <a:t>[Torah] </a:t>
            </a:r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and the prophets </a:t>
            </a:r>
          </a:p>
          <a:p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30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if someone goes to them from the dead they will listen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31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if they don’t listen to Moses and prophets, </a:t>
            </a:r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they will not</a:t>
            </a:r>
          </a:p>
          <a:p>
            <a:r>
              <a:rPr lang="en-US" sz="25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     be persuaded even if someone Is RAISED FROM THE DEAD</a:t>
            </a:r>
          </a:p>
          <a:p>
            <a:endParaRPr lang="en-US" sz="10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John 5:39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you search the Scriptures because you think  that in them you have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eternal life, but it is these Scriptures that testify of Me</a:t>
            </a:r>
          </a:p>
          <a:p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46-47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IF you believed Moses you would believe Me for he wrote of Me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you don’t believe his writings so why would you believe Me?</a:t>
            </a:r>
            <a:endParaRPr lang="en-US" sz="2300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97349-77A3-60D9-9FE8-F230E9428B25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382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B1D4F-98C7-639E-2726-8F67EB023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3B72E-0A02-85E5-6BF8-32338144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1C064-98E9-FA6E-77EE-7F7DD537152B}"/>
              </a:ext>
            </a:extLst>
          </p:cNvPr>
          <p:cNvSpPr txBox="1"/>
          <p:nvPr/>
        </p:nvSpPr>
        <p:spPr>
          <a:xfrm>
            <a:off x="192556" y="1122333"/>
            <a:ext cx="11806887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7:26-28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Jesus does not need daily, like 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Levite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priests to offer up sacrifices</a:t>
            </a:r>
            <a:endParaRPr lang="en-US" sz="24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	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first for His own sins 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then for the sins of the people</a:t>
            </a: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	this He did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once for all 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when He offered up Himself </a:t>
            </a:r>
          </a:p>
          <a:p>
            <a:endParaRPr lang="en-US" sz="15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Levitical priests first had to cleanse themselves ceremonially before interceding</a:t>
            </a: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</a:t>
            </a:r>
            <a:r>
              <a:rPr lang="en-US" sz="2400" dirty="0">
                <a:latin typeface="Avenir Book" panose="02000503020000020003" pitchFamily="2" charset="0"/>
              </a:rPr>
              <a:t>[they were sinful men]     Wore white robes [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Rev. 19:14</a:t>
            </a:r>
            <a:r>
              <a:rPr lang="en-US" sz="2400" dirty="0">
                <a:latin typeface="Avenir Book" panose="02000503020000020003" pitchFamily="2" charset="0"/>
              </a:rPr>
              <a:t>]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     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Lev. 8:23 </a:t>
            </a:r>
            <a:r>
              <a:rPr lang="en-US" sz="2400" dirty="0">
                <a:latin typeface="Avenir Book" panose="02000503020000020003" pitchFamily="2" charset="0"/>
              </a:rPr>
              <a:t>Priests put dab of blood on right ear  </a:t>
            </a:r>
            <a:r>
              <a:rPr lang="en-US" sz="2400" b="1" i="1" dirty="0">
                <a:latin typeface="Avenir Book" panose="02000503020000020003" pitchFamily="2" charset="0"/>
              </a:rPr>
              <a:t>cleanse what they heard</a:t>
            </a:r>
          </a:p>
          <a:p>
            <a:r>
              <a:rPr lang="en-US" sz="2400" b="1" i="1" dirty="0">
                <a:effectLst/>
                <a:latin typeface="Avenir Book" panose="02000503020000020003" pitchFamily="2" charset="0"/>
              </a:rPr>
              <a:t>					     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on </a:t>
            </a:r>
            <a:r>
              <a:rPr lang="en-US" sz="2400" dirty="0">
                <a:latin typeface="Avenir Book" panose="02000503020000020003" pitchFamily="2" charset="0"/>
              </a:rPr>
              <a:t>right thumb  </a:t>
            </a:r>
            <a:r>
              <a:rPr lang="en-US" sz="2400" b="1" i="1" dirty="0">
                <a:latin typeface="Avenir Book" panose="02000503020000020003" pitchFamily="2" charset="0"/>
              </a:rPr>
              <a:t>cleanse what they did </a:t>
            </a:r>
          </a:p>
          <a:p>
            <a:r>
              <a:rPr lang="en-US" sz="2400" b="1" i="1" dirty="0">
                <a:effectLst/>
                <a:latin typeface="Avenir Book" panose="02000503020000020003" pitchFamily="2" charset="0"/>
              </a:rPr>
              <a:t>				 	          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on right </a:t>
            </a:r>
            <a:r>
              <a:rPr lang="en-US" sz="2400" dirty="0">
                <a:latin typeface="Avenir Book" panose="02000503020000020003" pitchFamily="2" charset="0"/>
              </a:rPr>
              <a:t>toe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  </a:t>
            </a:r>
            <a:r>
              <a:rPr lang="en-US" sz="2400" b="1" i="1" dirty="0">
                <a:effectLst/>
                <a:latin typeface="Avenir Book" panose="02000503020000020003" pitchFamily="2" charset="0"/>
              </a:rPr>
              <a:t>cleanse where they went</a:t>
            </a:r>
          </a:p>
          <a:p>
            <a:r>
              <a:rPr lang="en-US" sz="2400" b="1" i="1" dirty="0">
                <a:latin typeface="Avenir Book" panose="02000503020000020003" pitchFamily="2" charset="0"/>
              </a:rPr>
              <a:t>         </a:t>
            </a:r>
            <a:r>
              <a:rPr lang="en-US" sz="2400" dirty="0">
                <a:latin typeface="Avenir Book" panose="02000503020000020003" pitchFamily="2" charset="0"/>
              </a:rPr>
              <a:t>Priests were anointed with oil [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Lev. 8:9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symbol of the Holy Spirit on them</a:t>
            </a:r>
            <a:r>
              <a:rPr lang="en-US" sz="2400" dirty="0">
                <a:latin typeface="Avenir Book" panose="02000503020000020003" pitchFamily="2" charset="0"/>
              </a:rPr>
              <a:t>]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         Jesus intercedes for us: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4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John 2:1      Romans 5:10</a:t>
            </a:r>
            <a:endParaRPr lang="en-US" sz="2400" dirty="0">
              <a:latin typeface="Avenir Book" panose="02000503020000020003" pitchFamily="2" charset="0"/>
            </a:endParaRPr>
          </a:p>
          <a:p>
            <a:endParaRPr lang="en-US" sz="17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		</a:t>
            </a:r>
            <a:r>
              <a:rPr lang="en-US" sz="2800" b="1" u="sng" dirty="0">
                <a:latin typeface="Avenir Book" panose="02000503020000020003" pitchFamily="2" charset="0"/>
              </a:rPr>
              <a:t>EVERYTHING</a:t>
            </a:r>
            <a:r>
              <a:rPr lang="en-US" sz="2800" b="1" dirty="0">
                <a:latin typeface="Avenir Book" panose="02000503020000020003" pitchFamily="2" charset="0"/>
              </a:rPr>
              <a:t> symbol – type – foreshadow of Jesus! </a:t>
            </a:r>
            <a:endParaRPr lang="en-US" sz="2300" b="1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35B7C-CF4D-0688-6840-327FF4C7725B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741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93063</TotalTime>
  <Words>2815</Words>
  <Application>Microsoft Macintosh PowerPoint</Application>
  <PresentationFormat>Widescreen</PresentationFormat>
  <Paragraphs>289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Avenir Book</vt:lpstr>
      <vt:lpstr>blbGentium</vt:lpstr>
      <vt:lpstr>Copperplate Gothic Bold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Newton</dc:creator>
  <cp:lastModifiedBy>Dave Newton</cp:lastModifiedBy>
  <cp:revision>796</cp:revision>
  <cp:lastPrinted>2025-02-24T22:59:59Z</cp:lastPrinted>
  <dcterms:created xsi:type="dcterms:W3CDTF">2024-12-05T18:22:41Z</dcterms:created>
  <dcterms:modified xsi:type="dcterms:W3CDTF">2025-05-05T16:23:19Z</dcterms:modified>
</cp:coreProperties>
</file>