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476" r:id="rId3"/>
    <p:sldId id="272" r:id="rId4"/>
    <p:sldId id="379" r:id="rId5"/>
    <p:sldId id="480" r:id="rId6"/>
    <p:sldId id="477" r:id="rId7"/>
    <p:sldId id="479" r:id="rId8"/>
    <p:sldId id="478" r:id="rId9"/>
    <p:sldId id="481" r:id="rId10"/>
    <p:sldId id="483" r:id="rId11"/>
    <p:sldId id="484" r:id="rId12"/>
    <p:sldId id="485" r:id="rId13"/>
    <p:sldId id="486" r:id="rId14"/>
    <p:sldId id="482" r:id="rId15"/>
    <p:sldId id="487" r:id="rId16"/>
    <p:sldId id="488" r:id="rId17"/>
    <p:sldId id="4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B3F"/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44"/>
    <p:restoredTop sz="94752"/>
  </p:normalViewPr>
  <p:slideViewPr>
    <p:cSldViewPr snapToGrid="0">
      <p:cViewPr varScale="1">
        <p:scale>
          <a:sx n="102" d="100"/>
          <a:sy n="102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41A8D-9840-7776-FE4F-C8C10C1F8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07DE8-F596-68BE-B77E-83319AECE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234EA-0A0F-210A-D902-7C4F0A0C1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F7262-2912-1B6F-AFA8-73E7D1461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FEF3B-21B1-1A62-CD10-C504D8B6F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C9A82-EC2F-A2B4-43A3-EDE208454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201C-A604-C8CB-2EC9-4A53E7C6B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49BB1-5F80-695B-F9F5-DD5A44BAE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6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9ACC3-C5BC-6276-0720-CC044988D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169F54-0418-1871-0031-8C09A0D61D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2A665-5E5E-898B-E42F-6AABD477E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D10D0-D44C-3D81-13D3-B8F67C5F1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4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B2DDC-2CCC-A7DF-10D2-0A9E2E827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4B0B86-A878-D15B-77A4-C2A560651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A147D-07D1-C503-3AC6-14160CA92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B8C46-8721-2850-5E42-C90676445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3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4AB7F-4DEF-ACB3-E534-2586C7E08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9C48D-3750-9A48-5638-48F6304C10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D8E4F-5C92-8D9D-0048-2C3F484FC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9A953-94F2-3274-BA9E-B978B5BC7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29CE0-F236-A559-D2FC-9DD7C723A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68B5B-0B9D-0BDF-23D8-5FE8CD79B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4C701-F2AE-0345-5100-935E5B2F7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48451-BE26-73D1-59A1-9321371C8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5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AB88-9BC2-1E85-2B1A-16A40704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F1581-C574-2750-330E-A8A8C06F6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A8913-9570-0354-C535-A2BA64FFF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7B422-93BE-C66D-4EAD-57AAE82C1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DE394-5981-89EA-0890-1C33F8832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DD2B69-FC32-512A-6B70-ABCFEE02A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31EAB-4196-06F5-3CEE-CAE0228AB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5067A-AC9B-229C-4A27-D8D854E98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BDFE0-62C2-B444-ABF3-1A07907B1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55EE1-EC8D-849D-7CF8-B648DD739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57147-2357-89AB-07EB-452C30F43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F66D4-157A-08D9-7D0C-249110C6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0D8F-DDF3-299A-4488-F35335C21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EFEB2-32A3-024F-0A06-8453A7C8C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EDC2C-AB9B-2491-C70D-B1D30B6EF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B40B-7D8D-BDA2-E32F-769420BCC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71C51-8813-1ADE-BDE7-A10E7D6B1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F168F-43E2-1765-8901-F437FE00E8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3785FC-87B7-5EDE-202E-2E8B30D0A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F0E5E-C335-428F-DAEF-31DD73287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DFB67-4B23-C8BE-8463-93BE99ED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C87BF-A308-E113-7DCB-46DD51BD5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00F1C-2468-33FE-8651-074D3FE90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C757C-90EC-6B0B-2576-E6ABB22A5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3BC98-DC09-0454-23A0-DB87B8CF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D824A3-C7B9-A255-E914-1D07D2D96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67C339-7601-4DC9-1D14-E3D7F8CA0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63037-0A5A-7B9A-7778-112222BB0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6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BFA3-1607-94E6-876E-A9ECF971B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B898B-809B-0B58-707E-0FE86CE0F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BB205-193E-97E2-9D67-39BD0B4DD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910D6-6859-A0B6-A818-DF9F5C611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5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5/19/25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922501"/>
            <a:ext cx="4787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Session-17</a:t>
            </a:r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200" b="1" i="1" dirty="0">
                <a:solidFill>
                  <a:srgbClr val="0070C0"/>
                </a:solidFill>
              </a:rPr>
              <a:t>Hebrews 9:19 thru 10:4</a:t>
            </a:r>
            <a:endParaRPr lang="en-US" sz="3000" b="1" i="1" dirty="0">
              <a:solidFill>
                <a:srgbClr val="0070C0"/>
              </a:solidFill>
            </a:endParaRPr>
          </a:p>
          <a:p>
            <a:endParaRPr lang="en-US" sz="3000" b="1" i="1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  <a:latin typeface="Avenir Book" panose="02000503020000020003" pitchFamily="2" charset="0"/>
              </a:rPr>
              <a:t>Comparing </a:t>
            </a:r>
          </a:p>
          <a:p>
            <a:r>
              <a:rPr lang="en-US" sz="3200" dirty="0">
                <a:solidFill>
                  <a:srgbClr val="0070C0"/>
                </a:solidFill>
                <a:latin typeface="Avenir Book" panose="02000503020000020003" pitchFamily="2" charset="0"/>
              </a:rPr>
              <a:t>Cleansing Sacrifices</a:t>
            </a:r>
            <a:endParaRPr lang="en-US" sz="32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D0E19-328B-8CAD-5ED1-0DD39595F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D56F2-C952-C51E-5747-9BC89B44E5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CB1A80-AB8A-29B9-1C46-A0647FD3739E}"/>
              </a:ext>
            </a:extLst>
          </p:cNvPr>
          <p:cNvSpPr txBox="1"/>
          <p:nvPr/>
        </p:nvSpPr>
        <p:spPr>
          <a:xfrm>
            <a:off x="89133" y="125631"/>
            <a:ext cx="1213723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effectLst/>
                <a:latin typeface="Avenir Book" panose="02000503020000020003" pitchFamily="2" charset="0"/>
              </a:rPr>
              <a:t>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“appointed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die once,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after this comes judgment”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Sheol</a:t>
            </a:r>
            <a:r>
              <a:rPr lang="en-US" sz="230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then Great White Throne]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600" b="1" dirty="0">
              <a:effectLst/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                       Powerful statement/principle/</a:t>
            </a:r>
            <a:r>
              <a:rPr lang="en-US" sz="2300" b="1" dirty="0" err="1">
                <a:latin typeface="Avenir Book" panose="02000503020000020003" pitchFamily="2" charset="0"/>
              </a:rPr>
              <a:t>doctine</a:t>
            </a:r>
            <a:r>
              <a:rPr lang="en-US" sz="2300" b="1" dirty="0">
                <a:latin typeface="Avenir Book" panose="02000503020000020003" pitchFamily="2" charset="0"/>
              </a:rPr>
              <a:t> that refutes both:</a:t>
            </a:r>
          </a:p>
          <a:p>
            <a:endParaRPr lang="en-US" sz="5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	- </a:t>
            </a:r>
            <a:r>
              <a:rPr lang="en-US" sz="2300" b="1" i="1" dirty="0">
                <a:latin typeface="Avenir Book" panose="02000503020000020003" pitchFamily="2" charset="0"/>
              </a:rPr>
              <a:t>supposedly</a:t>
            </a:r>
            <a:r>
              <a:rPr lang="en-US" sz="2300" b="1" dirty="0">
                <a:latin typeface="Avenir Book" panose="02000503020000020003" pitchFamily="2" charset="0"/>
              </a:rPr>
              <a:t> Near-Death Experiences [NDE], and</a:t>
            </a:r>
          </a:p>
          <a:p>
            <a:r>
              <a:rPr lang="en-US" sz="2300" b="1" dirty="0">
                <a:latin typeface="Avenir Book" panose="02000503020000020003" pitchFamily="2" charset="0"/>
              </a:rPr>
              <a:t>		- </a:t>
            </a:r>
            <a:r>
              <a:rPr lang="en-US" sz="2300" b="1" i="1" dirty="0">
                <a:latin typeface="Avenir Book" panose="02000503020000020003" pitchFamily="2" charset="0"/>
              </a:rPr>
              <a:t>false doctrine </a:t>
            </a:r>
            <a:r>
              <a:rPr lang="en-US" sz="2300" b="1" dirty="0">
                <a:latin typeface="Avenir Book" panose="02000503020000020003" pitchFamily="2" charset="0"/>
              </a:rPr>
              <a:t>of Reincarnation</a:t>
            </a:r>
          </a:p>
          <a:p>
            <a:endParaRPr lang="en-US" sz="10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            NDEs include unbelievers, but also supposedly ‘Christians’</a:t>
            </a:r>
          </a:p>
          <a:p>
            <a:endParaRPr lang="en-US" sz="5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	- </a:t>
            </a:r>
            <a:r>
              <a:rPr lang="en-US" sz="2300" dirty="0">
                <a:latin typeface="Avenir Book" panose="02000503020000020003" pitchFamily="2" charset="0"/>
              </a:rPr>
              <a:t>Paul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‘caught up’ to the 3</a:t>
            </a:r>
            <a:r>
              <a:rPr lang="en-US" sz="2300" i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rd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Heaven </a:t>
            </a:r>
            <a:r>
              <a:rPr lang="en-US" sz="2300" dirty="0">
                <a:latin typeface="Avenir Book" panose="02000503020000020003" pitchFamily="2" charset="0"/>
              </a:rPr>
              <a:t>was not near-death experience</a:t>
            </a:r>
          </a:p>
          <a:p>
            <a:r>
              <a:rPr lang="en-US" sz="2300" b="1" dirty="0">
                <a:latin typeface="Avenir Book" panose="02000503020000020003" pitchFamily="2" charset="0"/>
              </a:rPr>
              <a:t>		- John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‘caught up’ into Heaven </a:t>
            </a:r>
            <a:r>
              <a:rPr lang="en-US" sz="2300" dirty="0">
                <a:latin typeface="Avenir Book" panose="02000503020000020003" pitchFamily="2" charset="0"/>
              </a:rPr>
              <a:t>for the Revelation from Jesus was not NDE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9861E-6F45-D856-C8F8-98A3EE88D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20" y="3236694"/>
            <a:ext cx="1965094" cy="298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28593-7670-64BE-BF27-8E0EFCB55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00" y="3236694"/>
            <a:ext cx="1990288" cy="2985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366DE-DB04-ACEA-2E9D-EF1F1C69E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7874" y="3236694"/>
            <a:ext cx="2017184" cy="2985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12389-ABA4-B8B8-005D-2AB2E1C5F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143" y="3236694"/>
            <a:ext cx="2019557" cy="2985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694C7-A7CB-A0FE-D073-B564A0206B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2786" y="3236695"/>
            <a:ext cx="1851314" cy="2985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B5DBE9-0D0A-0642-626C-E6463A4B57F9}"/>
              </a:ext>
            </a:extLst>
          </p:cNvPr>
          <p:cNvSpPr txBox="1"/>
          <p:nvPr/>
        </p:nvSpPr>
        <p:spPr>
          <a:xfrm rot="20741853">
            <a:off x="9313171" y="3244333"/>
            <a:ext cx="247728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Recanted as ‘made-up’</a:t>
            </a:r>
          </a:p>
        </p:txBody>
      </p:sp>
    </p:spTree>
    <p:extLst>
      <p:ext uri="{BB962C8B-B14F-4D97-AF65-F5344CB8AC3E}">
        <p14:creationId xmlns:p14="http://schemas.microsoft.com/office/powerpoint/2010/main" val="340944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64F1C-D655-BCC9-0072-2886E76A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33421-3E8E-962D-3F9A-3B5449A009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96056-9084-F467-1A5C-BE05996149F9}"/>
              </a:ext>
            </a:extLst>
          </p:cNvPr>
          <p:cNvSpPr txBox="1"/>
          <p:nvPr/>
        </p:nvSpPr>
        <p:spPr>
          <a:xfrm>
            <a:off x="283543" y="1421031"/>
            <a:ext cx="11826699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effectLst/>
                <a:latin typeface="Avenir Book" panose="02000503020000020003" pitchFamily="2" charset="0"/>
              </a:rPr>
              <a:t>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“it is appointed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die once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after this comes judgment”</a:t>
            </a:r>
          </a:p>
          <a:p>
            <a:endParaRPr lang="en-US" sz="600" b="1" dirty="0">
              <a:effectLst/>
              <a:latin typeface="Avenir Book" panose="02000503020000020003" pitchFamily="2" charset="0"/>
            </a:endParaRPr>
          </a:p>
          <a:p>
            <a:endParaRPr lang="en-US" sz="5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	- supposed Near-Death Experiences [NDE], and</a:t>
            </a: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BIG Concern </a:t>
            </a:r>
            <a:r>
              <a:rPr lang="en-US" sz="2300" b="1" dirty="0">
                <a:latin typeface="Avenir Book" panose="02000503020000020003" pitchFamily="2" charset="0"/>
              </a:rPr>
              <a:t>with these: </a:t>
            </a:r>
            <a:r>
              <a:rPr lang="en-US" sz="2300" dirty="0">
                <a:latin typeface="Avenir Book" panose="02000503020000020003" pitchFamily="2" charset="0"/>
              </a:rPr>
              <a:t>WHY would God reveal ‘NEW’ things to people that are</a:t>
            </a:r>
          </a:p>
          <a:p>
            <a:r>
              <a:rPr lang="en-US" sz="2300" b="1" dirty="0">
                <a:latin typeface="Avenir Book" panose="02000503020000020003" pitchFamily="2" charset="0"/>
              </a:rPr>
              <a:t>			        </a:t>
            </a:r>
            <a:r>
              <a:rPr lang="en-US" sz="2300" dirty="0">
                <a:latin typeface="Avenir Book" panose="02000503020000020003" pitchFamily="2" charset="0"/>
              </a:rPr>
              <a:t>not contained in the existing complete-testimony Scriptures?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   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Peter 1:19-21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no prophecy is a matter of one’s own interpretation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     NO prophecy was ever made by act of human will</a:t>
            </a: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500" b="1" dirty="0">
                <a:latin typeface="Avenir Book" panose="02000503020000020003" pitchFamily="2" charset="0"/>
              </a:rPr>
              <a:t>KEY: </a:t>
            </a:r>
            <a:r>
              <a:rPr lang="en-US" sz="2500" i="1" dirty="0">
                <a:latin typeface="Avenir Book" panose="02000503020000020003" pitchFamily="2" charset="0"/>
              </a:rPr>
              <a:t>Let the Bible explain NDE</a:t>
            </a:r>
            <a:r>
              <a:rPr lang="en-US" sz="25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</a:t>
            </a:r>
            <a:r>
              <a:rPr lang="en-US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Don’t let NDEs explain the Bible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3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 Tim. 3:16-17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Scripture is sufficient for all  </a:t>
            </a: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7B478-7EC4-25E2-0478-DE946210EBB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763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EB2A-C65E-9B32-58D0-5957230FB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5C474D-4DC8-CAF4-26E3-CDF143AE85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D27A1F-BD7C-E0C5-8855-7069B15829B0}"/>
              </a:ext>
            </a:extLst>
          </p:cNvPr>
          <p:cNvSpPr txBox="1"/>
          <p:nvPr/>
        </p:nvSpPr>
        <p:spPr>
          <a:xfrm>
            <a:off x="84562" y="646331"/>
            <a:ext cx="11173636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effectLst/>
                <a:latin typeface="Avenir Book" panose="02000503020000020003" pitchFamily="2" charset="0"/>
              </a:rPr>
              <a:t>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“it is appointed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die once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after this comes judgment”</a:t>
            </a:r>
          </a:p>
          <a:p>
            <a:endParaRPr lang="en-US" sz="5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	- </a:t>
            </a:r>
            <a:r>
              <a:rPr lang="en-US" sz="2300" b="1" i="1" dirty="0">
                <a:latin typeface="Avenir Book" panose="02000503020000020003" pitchFamily="2" charset="0"/>
              </a:rPr>
              <a:t>supposed</a:t>
            </a:r>
            <a:r>
              <a:rPr lang="en-US" sz="2300" b="1" dirty="0">
                <a:latin typeface="Avenir Book" panose="02000503020000020003" pitchFamily="2" charset="0"/>
              </a:rPr>
              <a:t> Reincarnation [Hinduism]</a:t>
            </a:r>
          </a:p>
          <a:p>
            <a:r>
              <a:rPr lang="en-US" sz="2300" b="1" dirty="0">
                <a:latin typeface="Avenir Book" panose="02000503020000020003" pitchFamily="2" charset="0"/>
              </a:rPr>
              <a:t>		   </a:t>
            </a:r>
            <a:r>
              <a:rPr lang="en-US" sz="2300" i="1" dirty="0">
                <a:latin typeface="Avenir Book" panose="02000503020000020003" pitchFamily="2" charset="0"/>
              </a:rPr>
              <a:t>started with the Kabbalah 12</a:t>
            </a:r>
            <a:r>
              <a:rPr lang="en-US" sz="2300" i="1" baseline="30000" dirty="0">
                <a:latin typeface="Avenir Book" panose="02000503020000020003" pitchFamily="2" charset="0"/>
              </a:rPr>
              <a:t>th</a:t>
            </a:r>
            <a:r>
              <a:rPr lang="en-US" sz="2300" i="1" dirty="0">
                <a:latin typeface="Avenir Book" panose="02000503020000020003" pitchFamily="2" charset="0"/>
              </a:rPr>
              <a:t>/13</a:t>
            </a:r>
            <a:r>
              <a:rPr lang="en-US" sz="2300" i="1" baseline="30000" dirty="0">
                <a:latin typeface="Avenir Book" panose="02000503020000020003" pitchFamily="2" charset="0"/>
              </a:rPr>
              <a:t>th</a:t>
            </a:r>
            <a:r>
              <a:rPr lang="en-US" sz="2300" i="1" dirty="0">
                <a:latin typeface="Avenir Book" panose="02000503020000020003" pitchFamily="2" charset="0"/>
              </a:rPr>
              <a:t> Century AD into Judaism</a:t>
            </a:r>
            <a:endParaRPr lang="en-US" sz="23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	- NO Karma [actions in one life determine fate in next life]</a:t>
            </a: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FF0000"/>
                </a:solidFill>
                <a:latin typeface="Avenir Book" panose="02000503020000020003" pitchFamily="2" charset="0"/>
              </a:rPr>
              <a:t>NO cycles of rebirth within nature </a:t>
            </a:r>
            <a:r>
              <a:rPr lang="en-US" sz="2300" dirty="0">
                <a:latin typeface="Avenir Book" panose="02000503020000020003" pitchFamily="2" charset="0"/>
              </a:rPr>
              <a:t>as per Hindu: </a:t>
            </a:r>
            <a:r>
              <a:rPr lang="en-US" sz="2300" i="1" dirty="0">
                <a:latin typeface="Avenir Book" panose="02000503020000020003" pitchFamily="2" charset="0"/>
              </a:rPr>
              <a:t>Upanishads, Bhagavad Gita, Vedas</a:t>
            </a:r>
            <a:endParaRPr lang="en-US" sz="2300" b="1" i="1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Corinth. 2:5-7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absent from this physical body then present with the Lord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Gen. 3:19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physical death is for all mankind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5:12-14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sin entered the world and death with sin</a:t>
            </a:r>
          </a:p>
          <a:p>
            <a:endParaRPr lang="en-US" sz="10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KEY: </a:t>
            </a:r>
            <a:r>
              <a:rPr lang="en-US" sz="2300" i="1" dirty="0">
                <a:latin typeface="Avenir Book" panose="02000503020000020003" pitchFamily="2" charset="0"/>
              </a:rPr>
              <a:t>Animals do not die and come back as people [moving up]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300" i="1" dirty="0">
                <a:latin typeface="Avenir Book" panose="02000503020000020003" pitchFamily="2" charset="0"/>
              </a:rPr>
              <a:t>People do not die and come back as animals [moving down]  </a:t>
            </a:r>
            <a:r>
              <a:rPr lang="en-US" sz="2300" b="1" dirty="0">
                <a:latin typeface="Avenir Book" panose="02000503020000020003" pitchFamily="2" charset="0"/>
              </a:rPr>
              <a:t>Cows in India</a:t>
            </a: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latin typeface="Avenir Book" panose="02000503020000020003" pitchFamily="2" charset="0"/>
              </a:rPr>
              <a:t>	- </a:t>
            </a:r>
            <a:r>
              <a:rPr lang="en-US" sz="2300" dirty="0">
                <a:latin typeface="Avenir Book" panose="02000503020000020003" pitchFamily="2" charset="0"/>
              </a:rPr>
              <a:t>Animals are NOT created with a spirit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- Only mankind is created in </a:t>
            </a:r>
            <a:r>
              <a:rPr lang="en-US" sz="2500" b="1" dirty="0">
                <a:latin typeface="Avenir Book" panose="02000503020000020003" pitchFamily="2" charset="0"/>
              </a:rPr>
              <a:t>“OUR Image” </a:t>
            </a:r>
            <a:r>
              <a:rPr lang="en-US" sz="2300" dirty="0">
                <a:latin typeface="Avenir Book" panose="02000503020000020003" pitchFamily="2" charset="0"/>
              </a:rPr>
              <a:t>of God with an eternal spirit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</a:t>
            </a:r>
            <a:r>
              <a:rPr lang="en-US" sz="2300" b="1" dirty="0">
                <a:latin typeface="Avenir Book" panose="02000503020000020003" pitchFamily="2" charset="0"/>
              </a:rPr>
              <a:t>physical body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soma    </a:t>
            </a:r>
            <a:r>
              <a:rPr lang="en-US" sz="2300" dirty="0">
                <a:latin typeface="Avenir Book" panose="02000503020000020003" pitchFamily="2" charset="0"/>
              </a:rPr>
              <a:t>consciousness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psuche    </a:t>
            </a:r>
            <a:r>
              <a:rPr lang="en-US" sz="2300" dirty="0">
                <a:latin typeface="Avenir Book" panose="02000503020000020003" pitchFamily="2" charset="0"/>
              </a:rPr>
              <a:t>spirit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pneuma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Gen. 2:7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God breathed into Adam’s nostrils, became “living being”</a:t>
            </a: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526AC-735E-BF59-A796-CD9E0A5593A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727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4140-8D15-EAAD-4AC7-BCC3E2C7E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EE4DC-940D-97C4-CF93-F545771411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AB5580-8357-413C-B016-5DD85F72CAD8}"/>
              </a:ext>
            </a:extLst>
          </p:cNvPr>
          <p:cNvSpPr txBox="1"/>
          <p:nvPr/>
        </p:nvSpPr>
        <p:spPr>
          <a:xfrm>
            <a:off x="303760" y="1046133"/>
            <a:ext cx="1166595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9:27-28</a:t>
            </a:r>
            <a:r>
              <a:rPr lang="en-US" sz="10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.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Christ having been offered once to bear the sins of many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will appear a Second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T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ime for Salvation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  [“I will be saved”]</a:t>
            </a:r>
            <a:endParaRPr lang="en-US" sz="25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without reference to sin, to those who eagerly await Him  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[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harpazo 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2</a:t>
            </a:r>
            <a:r>
              <a:rPr lang="en-US" sz="2300" b="1" i="1" baseline="300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 Coming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]</a:t>
            </a:r>
            <a:endParaRPr lang="en-US" sz="2300" b="0" i="1" dirty="0">
              <a:effectLst/>
              <a:latin typeface="Avenir Book" panose="02000503020000020003" pitchFamily="2" charset="0"/>
            </a:endParaRPr>
          </a:p>
          <a:p>
            <a:endParaRPr lang="en-US" sz="6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Matthew 24:26-31 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coming of the Son of Man like lightning East to West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Matthew 24:36-44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coming of the Son of Man like the days of Noah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Revelation 1:7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He is coming in the clouds and every eye will see Him</a:t>
            </a:r>
          </a:p>
          <a:p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="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b="0" dirty="0">
                <a:solidFill>
                  <a:srgbClr val="0070C0"/>
                </a:solidFill>
                <a:latin typeface="Avenir Book" panose="02000503020000020003" pitchFamily="2" charset="0"/>
              </a:rPr>
              <a:t> Thess. 4:16-17	</a:t>
            </a:r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Lord will descend with shout and harpazo</a:t>
            </a:r>
            <a:endParaRPr lang="en-US" sz="2300" b="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 Thess. 5:1-3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Day of the Lord like a thief in the night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300" b="0" dirty="0">
                <a:solidFill>
                  <a:srgbClr val="0070C0"/>
                </a:solidFill>
                <a:latin typeface="Avenir Book" panose="02000503020000020003" pitchFamily="2" charset="0"/>
              </a:rPr>
              <a:t>Corin. 15:50-58	</a:t>
            </a:r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we will not all die but some ‘translated’ in an eye-blink 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21:27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they will see Son of Man coming in cloud with power</a:t>
            </a:r>
          </a:p>
          <a:p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				and glory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08679-3386-14B0-D754-E1B6F6FFFD9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778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4A787-1637-8E1F-10F5-CAFF9390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C1A44-2FDA-3AE8-6F10-ED3C4BD6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17C88-7F18-593A-2934-161D5574E5F1}"/>
              </a:ext>
            </a:extLst>
          </p:cNvPr>
          <p:cNvSpPr txBox="1"/>
          <p:nvPr/>
        </p:nvSpPr>
        <p:spPr>
          <a:xfrm>
            <a:off x="151360" y="792133"/>
            <a:ext cx="12191158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venir Book" panose="02000503020000020003" pitchFamily="2" charset="0"/>
              </a:rPr>
              <a:t>Paul’s continuity from end of Chapter-9 </a:t>
            </a:r>
            <a:r>
              <a:rPr lang="en-US" sz="2300" i="1" dirty="0">
                <a:latin typeface="Avenir Book" panose="02000503020000020003" pitchFamily="2" charset="0"/>
              </a:rPr>
              <a:t>now explaining 9:19-28 </a:t>
            </a:r>
            <a:r>
              <a:rPr lang="en-US" sz="2300" dirty="0">
                <a:latin typeface="Avenir Book" panose="02000503020000020003" pitchFamily="2" charset="0"/>
              </a:rPr>
              <a:t>[we just covered]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          </a:t>
            </a:r>
            <a:r>
              <a:rPr lang="en-US" sz="2300" dirty="0">
                <a:latin typeface="Avenir Book" panose="02000503020000020003" pitchFamily="2" charset="0"/>
              </a:rPr>
              <a:t>as he connects them with “</a:t>
            </a:r>
            <a:r>
              <a:rPr lang="en-US" sz="2300" dirty="0">
                <a:highlight>
                  <a:srgbClr val="FFFF00"/>
                </a:highlight>
                <a:latin typeface="Avenir Book" panose="02000503020000020003" pitchFamily="2" charset="0"/>
              </a:rPr>
              <a:t>For</a:t>
            </a:r>
            <a:r>
              <a:rPr lang="en-US" sz="2300" dirty="0">
                <a:latin typeface="Avenir Book" panose="02000503020000020003" pitchFamily="2" charset="0"/>
              </a:rPr>
              <a:t>” [segue to the rational, logical, reason]</a:t>
            </a:r>
            <a:endParaRPr lang="en-US" sz="2300" i="1" dirty="0">
              <a:latin typeface="Avenir Book" panose="02000503020000020003" pitchFamily="2" charset="0"/>
            </a:endParaRPr>
          </a:p>
          <a:p>
            <a:endParaRPr lang="en-US" sz="1600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who eagerly await Him </a:t>
            </a:r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10:1-4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For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the LAW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since it has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only a shadow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of the 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good things to come and not the very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[actual]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form of things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σκιά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skia</a:t>
            </a:r>
          </a:p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								  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sketch in a dim light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      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The IDEA is that Earthly models are </a:t>
            </a:r>
            <a:r>
              <a:rPr lang="en-US" sz="2300" b="0" i="1" dirty="0">
                <a:effectLst/>
                <a:latin typeface="Avenir Book" panose="02000503020000020003" pitchFamily="2" charset="0"/>
              </a:rPr>
              <a:t>minimally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close to -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</a:t>
            </a:r>
            <a:r>
              <a:rPr lang="en-US" sz="2300" dirty="0">
                <a:latin typeface="Avenir Book" panose="02000503020000020003" pitchFamily="2" charset="0"/>
              </a:rPr>
              <a:t>in size, scale, beauty - the actual-true-real in </a:t>
            </a:r>
            <a:r>
              <a:rPr lang="en-US" sz="2300" b="1" dirty="0">
                <a:solidFill>
                  <a:srgbClr val="7030A0"/>
                </a:solidFill>
                <a:latin typeface="Avenir Book" panose="02000503020000020003" pitchFamily="2" charset="0"/>
              </a:rPr>
              <a:t>Heaven</a:t>
            </a:r>
            <a:endParaRPr lang="en-US" sz="2300" b="1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                </a:t>
            </a:r>
            <a:r>
              <a:rPr lang="en-US" sz="24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shadow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b="1" i="1" dirty="0">
                <a:effectLst/>
                <a:latin typeface="Avenir Book" panose="02000503020000020003" pitchFamily="2" charset="0"/>
              </a:rPr>
              <a:t>Always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accompanied by “only” </a:t>
            </a:r>
            <a:r>
              <a:rPr lang="en-US" sz="2300" dirty="0">
                <a:latin typeface="Avenir Book" panose="02000503020000020003" pitchFamily="2" charset="0"/>
              </a:rPr>
              <a:t>to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further accentuate limits of models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                   sometimes with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“mere”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Colossians 2:17</a:t>
            </a:r>
            <a:endParaRPr lang="en-US" sz="2300" dirty="0">
              <a:effectLst/>
              <a:latin typeface="Avenir Book" panose="02000503020000020003" pitchFamily="2" charset="0"/>
            </a:endParaRPr>
          </a:p>
          <a:p>
            <a:endParaRPr lang="en-US" sz="900" b="1" i="1" dirty="0">
              <a:solidFill>
                <a:srgbClr val="C00000"/>
              </a:solidFill>
              <a:latin typeface="Avenir Book" panose="02000503020000020003" pitchFamily="2" charset="0"/>
            </a:endParaRPr>
          </a:p>
          <a:p>
            <a:r>
              <a:rPr lang="en-US" sz="2300" dirty="0">
                <a:effectLst/>
                <a:latin typeface="Avenir Book" panose="02000503020000020003" pitchFamily="2" charset="0"/>
              </a:rPr>
              <a:t>Other 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Greek: 	2]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ἀποσκίασμα</a:t>
            </a:r>
            <a:r>
              <a:rPr lang="en-US" sz="2400" b="0" i="0" dirty="0">
                <a:effectLst/>
                <a:latin typeface="blbGentium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aposkiasma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exact representation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James 1:17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Father of lights with whom no shifting </a:t>
            </a:r>
            <a:r>
              <a:rPr lang="en-US" sz="2400" b="0" i="1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aposki-asma</a:t>
            </a:r>
            <a:endParaRPr lang="en-US" sz="24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3]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l-GR" sz="2400" b="0" i="0" dirty="0" err="1">
                <a:solidFill>
                  <a:srgbClr val="001D35"/>
                </a:solidFill>
                <a:effectLst/>
                <a:latin typeface="Google Sans"/>
              </a:rPr>
              <a:t>εἰκών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eikon =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image likeness statue portrait EXACT same as original</a:t>
            </a:r>
          </a:p>
          <a:p>
            <a:r>
              <a:rPr lang="en-US" sz="24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English “icon” = </a:t>
            </a:r>
            <a:r>
              <a:rPr lang="en-US" sz="2400" i="1" dirty="0">
                <a:effectLst/>
                <a:latin typeface="Avenir Book" panose="02000503020000020003" pitchFamily="2" charset="0"/>
              </a:rPr>
              <a:t>connotation</a:t>
            </a:r>
            <a:endParaRPr lang="en-US" sz="2300" i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A80AB-10AE-E187-2D82-2BA9D1DE0CD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9633FF-70EF-ED2E-9991-5B92F8A3C169}"/>
              </a:ext>
            </a:extLst>
          </p:cNvPr>
          <p:cNvCxnSpPr/>
          <p:nvPr/>
        </p:nvCxnSpPr>
        <p:spPr>
          <a:xfrm>
            <a:off x="4699000" y="1485900"/>
            <a:ext cx="190500" cy="4445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17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F7DD-6A22-5FED-C51D-B14C76FA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C108FE-9135-3621-E98F-947D7CE37F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CC658-32AB-D372-A890-73A0DF711918}"/>
              </a:ext>
            </a:extLst>
          </p:cNvPr>
          <p:cNvSpPr txBox="1"/>
          <p:nvPr/>
        </p:nvSpPr>
        <p:spPr>
          <a:xfrm>
            <a:off x="151360" y="792133"/>
            <a:ext cx="11733277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The LAW, the TEMPLE, the ARK, the MENORA </a:t>
            </a:r>
            <a:r>
              <a:rPr lang="en-US" sz="2300" dirty="0">
                <a:latin typeface="Avenir Book" panose="02000503020000020003" pitchFamily="2" charset="0"/>
              </a:rPr>
              <a:t>. . . </a:t>
            </a:r>
            <a:r>
              <a:rPr lang="en-US" sz="2300" i="1" dirty="0">
                <a:latin typeface="Avenir Book" panose="02000503020000020003" pitchFamily="2" charset="0"/>
              </a:rPr>
              <a:t>could not be perfectly ‘shadowed’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       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The SACRIFICES </a:t>
            </a:r>
            <a:r>
              <a:rPr lang="en-US" sz="2300" dirty="0">
                <a:latin typeface="Avenir Book" panose="02000503020000020003" pitchFamily="2" charset="0"/>
              </a:rPr>
              <a:t>. . . </a:t>
            </a:r>
            <a:r>
              <a:rPr lang="en-US" sz="2300" i="1" dirty="0">
                <a:latin typeface="Avenir Book" panose="02000503020000020003" pitchFamily="2" charset="0"/>
              </a:rPr>
              <a:t>also “mere” shadows          </a:t>
            </a:r>
            <a:r>
              <a:rPr lang="en-US" sz="2400" b="1" dirty="0">
                <a:latin typeface="Avenir Book" panose="02000503020000020003" pitchFamily="2" charset="0"/>
              </a:rPr>
              <a:t>Animal blood? vs. Jesus blood</a:t>
            </a:r>
          </a:p>
          <a:p>
            <a:endParaRPr lang="en-US" sz="9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 NEVER by the same sacrifices which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they offer continually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year by year, make 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perfect those who draw near  . . . otherwise would they not have ceased to be offered? 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</a:t>
            </a:r>
            <a:r>
              <a:rPr lang="en-US" sz="2300" b="1" dirty="0">
                <a:latin typeface="Avenir Book" panose="02000503020000020003" pitchFamily="2" charset="0"/>
              </a:rPr>
              <a:t>Makes perfect sense! </a:t>
            </a:r>
            <a:r>
              <a:rPr lang="en-US" sz="2300" i="1" dirty="0">
                <a:latin typeface="Avenir Book" panose="02000503020000020003" pitchFamily="2" charset="0"/>
              </a:rPr>
              <a:t>All foreshadows HAD to cease</a:t>
            </a:r>
          </a:p>
          <a:p>
            <a:endParaRPr lang="en-US" sz="700" i="1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Also: they offer continually is </a:t>
            </a:r>
            <a:r>
              <a:rPr lang="en-US" sz="2300" b="1" i="1" dirty="0">
                <a:latin typeface="Avenir Book" panose="02000503020000020003" pitchFamily="2" charset="0"/>
              </a:rPr>
              <a:t>present tense </a:t>
            </a:r>
            <a:r>
              <a:rPr lang="en-US" sz="2300" dirty="0">
                <a:latin typeface="Avenir Book" panose="02000503020000020003" pitchFamily="2" charset="0"/>
              </a:rPr>
              <a:t>for Paul writing mid-60s AD</a:t>
            </a:r>
          </a:p>
          <a:p>
            <a:r>
              <a:rPr lang="en-US" sz="2300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</a:t>
            </a:r>
            <a:r>
              <a:rPr lang="en-US" sz="2300" dirty="0">
                <a:latin typeface="Avenir Book" panose="02000503020000020003" pitchFamily="2" charset="0"/>
              </a:rPr>
              <a:t>which means Temple sacrifices with Levite priests were going on THEN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         this dates Paul’s Apologia-Epistle to Hebrew Christians pre-70AD</a:t>
            </a: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Because the worshipers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having once been cleansed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would no longer have had </a:t>
            </a: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consciousness of sins -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in those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[animal]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sacrifices there is a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reminder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of sins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	    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”remembrance”</a:t>
            </a:r>
            <a:endParaRPr lang="en-US" sz="2300" b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year by year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or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it is impossible for the blood of bulls and goats to take away sins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     </a:t>
            </a:r>
            <a:r>
              <a:rPr lang="en-US" sz="2400" b="1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kippur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‘cover’ is impossible to take away our sins!!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  <a:endParaRPr lang="en-US" sz="2400" b="1" i="1" dirty="0">
              <a:solidFill>
                <a:srgbClr val="C0000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3F0F5-21AF-C039-1917-72AFE9963FD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4998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46FF3-D30D-67DE-5DCB-353B141B3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18BB5-EFE0-658B-B25B-520DFA989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BAFCB-633E-179E-FEC3-0B86DAFDE648}"/>
              </a:ext>
            </a:extLst>
          </p:cNvPr>
          <p:cNvSpPr txBox="1"/>
          <p:nvPr/>
        </p:nvSpPr>
        <p:spPr>
          <a:xfrm>
            <a:off x="0" y="646331"/>
            <a:ext cx="11761874" cy="546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it is impossible for the blood of bulls and goats to take away sins</a:t>
            </a:r>
          </a:p>
          <a:p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     </a:t>
            </a:r>
            <a:r>
              <a:rPr lang="en-US" sz="2400" b="1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kippur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‘cover’ is impossible to take away our sins!!</a:t>
            </a:r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 </a:t>
            </a:r>
          </a:p>
          <a:p>
            <a:endParaRPr lang="en-US" sz="1400" b="1" i="1" dirty="0">
              <a:solidFill>
                <a:srgbClr val="C0000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In Torah ‘cover’ is </a:t>
            </a:r>
            <a:r>
              <a:rPr lang="he-IL" sz="2400" b="0" i="0" dirty="0">
                <a:solidFill>
                  <a:srgbClr val="7030A0"/>
                </a:solidFill>
                <a:effectLst/>
                <a:latin typeface="blbHebrew"/>
              </a:rPr>
              <a:t>כָּפַר</a:t>
            </a:r>
            <a:r>
              <a:rPr lang="en-US" sz="2400" dirty="0">
                <a:latin typeface="Avenir Book" panose="02000503020000020003" pitchFamily="2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kafar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Gen. 6:14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Noah used pitch/tar to cover the ark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                 it patched the gopher wood 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The heifer-bull-goat-lamb-ram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DID NOT </a:t>
            </a:r>
            <a:r>
              <a:rPr lang="en-US" sz="2400" dirty="0">
                <a:latin typeface="Avenir Book" panose="02000503020000020003" pitchFamily="2" charset="0"/>
              </a:rPr>
              <a:t>willingly give their lives for mankind</a:t>
            </a:r>
          </a:p>
          <a:p>
            <a:pPr algn="l">
              <a:spcBef>
                <a:spcPts val="15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Psalm 40:6-7-8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Sacrifice and meal offering You have NOT desired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endParaRPr lang="en-US" sz="23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>
              <a:spcBef>
                <a:spcPts val="1500"/>
              </a:spcBef>
              <a:buNone/>
            </a:pP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my ears Y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ou have opened, burnt offering and sin offering You have NOT required</a:t>
            </a:r>
          </a:p>
          <a:p>
            <a:pPr algn="l">
              <a:buNone/>
            </a:pP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Then I said, “behold, I come in the scroll of the book it is written of Me</a:t>
            </a:r>
          </a:p>
          <a:p>
            <a:pPr algn="l">
              <a:buNone/>
            </a:pP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 delight to do Your will, Oh my God, Your Law is within my heart</a:t>
            </a:r>
          </a:p>
          <a:p>
            <a:pPr algn="l">
              <a:buNone/>
            </a:pPr>
            <a:endParaRPr lang="en-US" sz="10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 Samuel 15:22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to obey is better than sacrifice, to heed the word of the Lord is better</a:t>
            </a:r>
          </a:p>
          <a:p>
            <a:pPr algn="l">
              <a:buNone/>
            </a:pPr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   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than fatling of rams 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[regarding Saul’s attempted loop-hole]</a:t>
            </a:r>
          </a:p>
          <a:p>
            <a:pPr algn="l">
              <a:buNone/>
            </a:pPr>
            <a:endParaRPr lang="en-US" sz="600" dirty="0"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</a:rPr>
              <a:t>THERE IS NOW ONLY ONE SACRIFICE!!</a:t>
            </a:r>
            <a:endParaRPr lang="en-US" sz="230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44F74-13D9-D59A-24DD-0B9AECD9D94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786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B65D5-8932-E987-EC9D-13351C88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35561-7FC6-109E-5AFB-8AB5EDEC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870B1-D543-B20E-37EA-EB2854F4E979}"/>
              </a:ext>
            </a:extLst>
          </p:cNvPr>
          <p:cNvSpPr txBox="1"/>
          <p:nvPr/>
        </p:nvSpPr>
        <p:spPr>
          <a:xfrm>
            <a:off x="3859015" y="347057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365B3-C477-3D7C-9E96-383ABC67291C}"/>
              </a:ext>
            </a:extLst>
          </p:cNvPr>
          <p:cNvSpPr txBox="1"/>
          <p:nvPr/>
        </p:nvSpPr>
        <p:spPr>
          <a:xfrm>
            <a:off x="-131580" y="1106122"/>
            <a:ext cx="109601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NO STUDY </a:t>
            </a:r>
          </a:p>
          <a:p>
            <a:r>
              <a:rPr lang="en-US" sz="3600" b="1" dirty="0"/>
              <a:t>      NEXT WEEK    </a:t>
            </a:r>
            <a:r>
              <a:rPr lang="en-US" sz="3600" i="1" dirty="0">
                <a:solidFill>
                  <a:srgbClr val="FF0000"/>
                </a:solidFill>
              </a:rPr>
              <a:t>Memorial Day Holiday Long Weekend</a:t>
            </a:r>
            <a:endParaRPr lang="en-US" sz="36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en-US" sz="3200" b="1" dirty="0"/>
              <a:t>Session-18 </a:t>
            </a:r>
          </a:p>
          <a:p>
            <a:r>
              <a:rPr lang="en-US" sz="3200" b="1" i="1" dirty="0">
                <a:solidFill>
                  <a:srgbClr val="0070C0"/>
                </a:solidFill>
              </a:rPr>
              <a:t>               June 2</a:t>
            </a:r>
            <a:r>
              <a:rPr lang="en-US" sz="3200" b="1" i="1" baseline="30000" dirty="0">
                <a:solidFill>
                  <a:srgbClr val="0070C0"/>
                </a:solidFill>
              </a:rPr>
              <a:t>nd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600" b="1" i="1" dirty="0">
                <a:solidFill>
                  <a:srgbClr val="0070C0"/>
                </a:solidFill>
              </a:rPr>
              <a:t>    </a:t>
            </a:r>
            <a:r>
              <a:rPr lang="en-US" sz="2800" dirty="0">
                <a:solidFill>
                  <a:srgbClr val="0070C0"/>
                </a:solidFill>
              </a:rPr>
              <a:t>Hebrews 10:5-25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8510C-686F-CDE7-2E04-3B6606A5D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786" y="2299392"/>
            <a:ext cx="5749446" cy="34524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6007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8CA3A-7E78-F308-DE39-033E94AB4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56A4A-1727-3E64-1E5C-F2E2F4759D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30A417-400A-0451-27E3-1EF291605E04}"/>
              </a:ext>
            </a:extLst>
          </p:cNvPr>
          <p:cNvSpPr txBox="1"/>
          <p:nvPr/>
        </p:nvSpPr>
        <p:spPr>
          <a:xfrm>
            <a:off x="350789" y="1218018"/>
            <a:ext cx="1081937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Last week finished up with</a:t>
            </a:r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verse-18</a:t>
            </a:r>
            <a:endParaRPr lang="en-US" sz="1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Jesus is Mediator of NEW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ovenant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HIS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death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took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place for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R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edemption of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ransgressions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   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In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first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ovenant,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believers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receives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romise of  </a:t>
            </a:r>
            <a:r>
              <a:rPr lang="en-US" sz="2400" b="1" i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eternal inheritance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</a:p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based on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Testament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- BUT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there must be death of the ONE who made </a:t>
            </a:r>
          </a:p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Testament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because it is only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valid when that man has died</a:t>
            </a:r>
          </a:p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N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ever in force while the ONE who made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Testament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still lives 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As such, first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ovenant was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NOT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inaugurated without blood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4ED84D-28C7-399F-70E8-5985ECB56BA9}"/>
              </a:ext>
            </a:extLst>
          </p:cNvPr>
          <p:cNvSpPr txBox="1"/>
          <p:nvPr/>
        </p:nvSpPr>
        <p:spPr>
          <a:xfrm>
            <a:off x="350789" y="285844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42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603A-A4AB-6130-4765-87DC21D2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0DC9-9F5F-DFFD-4761-B190BCF9D5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C716C2-179A-5AD2-E94F-0801ABB5A824}"/>
              </a:ext>
            </a:extLst>
          </p:cNvPr>
          <p:cNvSpPr txBox="1"/>
          <p:nvPr/>
        </p:nvSpPr>
        <p:spPr>
          <a:xfrm>
            <a:off x="289931" y="276078"/>
            <a:ext cx="11070210" cy="640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Paul’s Bibliography  </a:t>
            </a:r>
            <a:r>
              <a:rPr lang="en-US" sz="2300" dirty="0">
                <a:cs typeface="Arial" panose="020B0604020202020204" pitchFamily="34" charset="0"/>
              </a:rPr>
              <a:t>reminder: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Romans 15:4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Hebrew Scriptures for OUR benefit!!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2 Samuel 7:12-14 	Heb 1:5a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2:7 		Heb 1:5b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104:4 		Heb 1:7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45:6-7 		Heb 1:8-9</a:t>
            </a:r>
          </a:p>
          <a:p>
            <a:pPr algn="l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102:25-27 	Heb 1:10-12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Isaiah 34:4-12		Heb 1:12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110:1 		Heb 1:13</a:t>
            </a:r>
          </a:p>
          <a:p>
            <a:pPr algn="l" rtl="0" fontAlgn="base"/>
            <a:r>
              <a:rPr lang="en-US" sz="2200" b="1" dirty="0">
                <a:effectLst/>
                <a:latin typeface="Avenir Book" panose="02000503020000020003" pitchFamily="2" charset="0"/>
              </a:rPr>
              <a:t>Psalm 8:4-6 		Heb 2:5-10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Psalm 22:22 		Heb 2:12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8:17 		Heb 2:13</a:t>
            </a:r>
          </a:p>
          <a:p>
            <a:pPr algn="l" rtl="0" fontAlgn="base"/>
            <a:r>
              <a:rPr lang="en-US" sz="2200" dirty="0">
                <a:effectLst/>
                <a:latin typeface="Avenir Book" panose="02000503020000020003" pitchFamily="2" charset="0"/>
              </a:rPr>
              <a:t>Isaiah 8:18 		Heb 2:13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95:8-11  	Heb 3:7-11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Psalm 95:11		Heb. 4:3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Genesis 2:2 		Heb 4:4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2:7 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 		Heb 5:6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32:43 		Heb 6:1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63334-1CE4-9113-FC98-612535FCABDE}"/>
              </a:ext>
            </a:extLst>
          </p:cNvPr>
          <p:cNvSpPr txBox="1"/>
          <p:nvPr/>
        </p:nvSpPr>
        <p:spPr>
          <a:xfrm>
            <a:off x="5417696" y="965477"/>
            <a:ext cx="5641288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22:16-17 		Heb 6:14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7:17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110:4 		Heb 7:21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Exodus 25:40 		Heb 8:5</a:t>
            </a:r>
          </a:p>
          <a:p>
            <a:pPr algn="l" rtl="0" fontAlgn="base"/>
            <a:r>
              <a:rPr lang="en-US" sz="2200" b="0" dirty="0">
                <a:effectLst/>
                <a:latin typeface="Avenir Book" panose="02000503020000020003" pitchFamily="2" charset="0"/>
              </a:rPr>
              <a:t>Jeremiah 31:31-34 	Heb 8:7-13  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10:15-18</a:t>
            </a:r>
          </a:p>
          <a:p>
            <a:pPr algn="l" rtl="0" fontAlgn="base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Exodus 24:8 		Heb 9:20</a:t>
            </a:r>
          </a:p>
          <a:p>
            <a:pPr algn="l" rtl="0" fontAlgn="base"/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Psalm 40:6-8 		Heb 10:5-10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32:35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32:36 		Heb 10:30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Habakkuk 2:3-4 	Heb 10:37-38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Gen 21:12 		Heb 11:18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Prov. 3:11-12 		Heb 12:5-6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9:19 		Heb 12:21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Haggai 2:6 		Heb 12:26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Deut. 31:6 		Heb 13:5</a:t>
            </a:r>
          </a:p>
          <a:p>
            <a:pPr algn="l" rtl="0" fontAlgn="base"/>
            <a:r>
              <a:rPr lang="en-US" sz="2200" b="0" i="0" dirty="0">
                <a:solidFill>
                  <a:srgbClr val="242424"/>
                </a:solidFill>
                <a:effectLst/>
                <a:latin typeface="Avenir Book" panose="02000503020000020003" pitchFamily="2" charset="0"/>
              </a:rPr>
              <a:t>Psalm 118:6 		Heb 13:6</a:t>
            </a:r>
          </a:p>
        </p:txBody>
      </p:sp>
    </p:spTree>
    <p:extLst>
      <p:ext uri="{BB962C8B-B14F-4D97-AF65-F5344CB8AC3E}">
        <p14:creationId xmlns:p14="http://schemas.microsoft.com/office/powerpoint/2010/main" val="265013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8097-FA1D-F7CF-A88A-9DC88E84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9B3E0-3C3A-EEB2-6111-95630634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F8324-3221-AFB2-1157-B280E5EC1E59}"/>
              </a:ext>
            </a:extLst>
          </p:cNvPr>
          <p:cNvSpPr txBox="1"/>
          <p:nvPr/>
        </p:nvSpPr>
        <p:spPr>
          <a:xfrm>
            <a:off x="159539" y="0"/>
            <a:ext cx="12032461" cy="6201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9:19-22</a:t>
            </a:r>
            <a:r>
              <a:rPr lang="en-US" sz="10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.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when </a:t>
            </a:r>
            <a:r>
              <a:rPr lang="en-US" sz="2300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EVERY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commandment had been spoken by Moses to all the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people according to the Law, he took the blood of the calves and the goats, with water,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scarlet wool, and hyssop, and sprinkled both the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Book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itself and all the people, saying,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          </a:t>
            </a:r>
            <a:r>
              <a:rPr lang="el-GR" sz="2500" dirty="0" err="1"/>
              <a:t>βιβλίον</a:t>
            </a:r>
            <a:r>
              <a:rPr lang="en-US" sz="2500" dirty="0"/>
              <a:t>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biblion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400" dirty="0">
                <a:latin typeface="Avenir Book" panose="02000503020000020003" pitchFamily="2" charset="0"/>
              </a:rPr>
              <a:t>[of Covenant]</a:t>
            </a:r>
            <a:endParaRPr lang="en-US" sz="2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7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“This is </a:t>
            </a:r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 blood of the covenant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which God commanded you”</a:t>
            </a:r>
          </a:p>
          <a:p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Exodus 24:3-8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Moses recounted to the people all the words of the Lord and all the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ordinances - all the people answered with one voice, “All the words the Lord has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spoken </a:t>
            </a:r>
            <a:r>
              <a:rPr lang="en-US" sz="2300" b="1" i="1" u="sng" dirty="0">
                <a:solidFill>
                  <a:srgbClr val="0070C0"/>
                </a:solidFill>
                <a:latin typeface="Avenir Book" panose="02000503020000020003" pitchFamily="2" charset="0"/>
              </a:rPr>
              <a:t>We Will Do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”      then </a:t>
            </a:r>
            <a:r>
              <a:rPr lang="en-US" sz="23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Moses wrote down all the words of the Lord</a:t>
            </a:r>
            <a:endParaRPr lang="en-US" sz="500" i="1" dirty="0">
              <a:solidFill>
                <a:srgbClr val="0070C0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John 5:46-47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states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Moses wrote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Torah</a:t>
            </a:r>
          </a:p>
          <a:p>
            <a:endParaRPr lang="en-US" sz="6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Then he arose early in the morning, built an altar at the foot of Sinai with 12 pillars for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12 tribes of Israel - they offered burnt offerings and sacrificed young bulls as peace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offerings to the Lord - Moses took the blood and sprinkled it on the altar, he took the </a:t>
            </a:r>
          </a:p>
          <a:p>
            <a:r>
              <a:rPr lang="en-US" sz="2400" b="1" i="1" dirty="0" err="1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biblion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 of the Covenant 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and read it in the hearing of the people and they said,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”All the Lord has spoken we will do - we will be obedient!”  Moses sprinkled blood on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 people, and said, “Behold the </a:t>
            </a:r>
            <a:r>
              <a:rPr lang="en-US" sz="2300" b="1" i="1" u="sng" dirty="0">
                <a:solidFill>
                  <a:srgbClr val="0070C0"/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Blood of the Covenant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, which the Lord has made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with you in accordance with all these words”</a:t>
            </a:r>
          </a:p>
        </p:txBody>
      </p:sp>
    </p:spTree>
    <p:extLst>
      <p:ext uri="{BB962C8B-B14F-4D97-AF65-F5344CB8AC3E}">
        <p14:creationId xmlns:p14="http://schemas.microsoft.com/office/powerpoint/2010/main" val="365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3816A-48D7-450B-3B85-B71AB7DB6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9A047-9E4A-8EBC-D188-DDF36BD282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3E1DCE-2AFF-49E2-0AC8-C5AB0C171B9C}"/>
              </a:ext>
            </a:extLst>
          </p:cNvPr>
          <p:cNvSpPr txBox="1"/>
          <p:nvPr/>
        </p:nvSpPr>
        <p:spPr>
          <a:xfrm>
            <a:off x="214967" y="828288"/>
            <a:ext cx="1203650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Reminders . . . </a:t>
            </a:r>
          </a:p>
          <a:p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       Luke 22:20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this cup which is poured out for you is the New Covenant </a:t>
            </a:r>
            <a:r>
              <a:rPr lang="en-US" sz="2300" b="1" i="1" dirty="0">
                <a:solidFill>
                  <a:srgbClr val="0070C0"/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in my blood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11:25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this cup is the New Covenant </a:t>
            </a:r>
            <a:r>
              <a:rPr lang="en-US" sz="2300" b="1" i="1" dirty="0">
                <a:solidFill>
                  <a:srgbClr val="0070C0"/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in my blood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And in the same way he sprinkled both the tabernacle and all the vessels of the ministry 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with the blood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- and according to the Law, one may almost say, all things are cleansed 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with blood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 and without </a:t>
            </a:r>
            <a:r>
              <a:rPr lang="en-US" sz="2300" b="1" i="1" dirty="0">
                <a:latin typeface="Avenir Book" panose="02000503020000020003" pitchFamily="2" charset="0"/>
              </a:rPr>
              <a:t>shedding of blood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there is no forgiveness of sin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     </a:t>
            </a:r>
            <a:r>
              <a:rPr lang="en-US" sz="2300" dirty="0">
                <a:latin typeface="Avenir Book" panose="02000503020000020003" pitchFamily="2" charset="0"/>
              </a:rPr>
              <a:t>TODAY in 2025 there is no place to do this!</a:t>
            </a:r>
          </a:p>
          <a:p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Rev. 7:14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robes made white because of blood of the Lamb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Rev. 12:11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they overcame because of blood of the Lamb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Genesis 3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YHWH shows Adam and Eve how blood “covers” </a:t>
            </a:r>
            <a:r>
              <a:rPr lang="en-US" sz="2300" b="1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kippur</a:t>
            </a:r>
            <a:endParaRPr lang="en-US" sz="23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                                                           </a:t>
            </a:r>
            <a:r>
              <a:rPr lang="en-US" sz="2300" b="1" dirty="0">
                <a:latin typeface="Avenir Book" panose="02000503020000020003" pitchFamily="2" charset="0"/>
              </a:rPr>
              <a:t>BUT </a:t>
            </a:r>
            <a:r>
              <a:rPr lang="en-US" sz="2300" b="1" i="1" dirty="0" err="1">
                <a:solidFill>
                  <a:srgbClr val="7030A0"/>
                </a:solidFill>
                <a:latin typeface="Avenir Book" panose="02000503020000020003" pitchFamily="2" charset="0"/>
              </a:rPr>
              <a:t>kippur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-cover</a:t>
            </a:r>
            <a:r>
              <a:rPr lang="en-US" sz="2300" b="1" dirty="0">
                <a:latin typeface="Avenir Book" panose="02000503020000020003" pitchFamily="2" charset="0"/>
              </a:rPr>
              <a:t> does not TAKE AWAY sin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83996-884E-100A-7A6E-8984327E9E54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58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C84C9-D08A-29F3-AB4D-0B1BDFA4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62C64-FCEE-7260-9CC4-1CEBAE3B1B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C4023C-6975-E884-FDE6-4739BAFC048C}"/>
              </a:ext>
            </a:extLst>
          </p:cNvPr>
          <p:cNvSpPr txBox="1"/>
          <p:nvPr/>
        </p:nvSpPr>
        <p:spPr>
          <a:xfrm>
            <a:off x="151360" y="792133"/>
            <a:ext cx="11927561" cy="5062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9:23-26</a:t>
            </a:r>
            <a:r>
              <a:rPr lang="en-US" sz="10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. 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Therefore it was necessary for the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Pattern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of the things in Heaven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to be cleansed with these, but the Heavenly things themselves with better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sacrifices than these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ὑπόδειγμα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hupo-deigma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Patterned copy of original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	   </a:t>
            </a:r>
            <a:r>
              <a:rPr lang="en-US" sz="2300" i="1" dirty="0" err="1">
                <a:solidFill>
                  <a:srgbClr val="0070C0"/>
                </a:solidFill>
                <a:latin typeface="Avenir Book" panose="02000503020000020003" pitchFamily="2" charset="0"/>
              </a:rPr>
              <a:t>hypodeigma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</a:t>
            </a:r>
            <a:r>
              <a:rPr lang="en-US" sz="2300" dirty="0">
                <a:latin typeface="Avenir Book" panose="02000503020000020003" pitchFamily="2" charset="0"/>
              </a:rPr>
              <a:t>[hypo means </a:t>
            </a:r>
            <a:r>
              <a:rPr lang="en-US" sz="2300" i="1" u="sng" dirty="0">
                <a:latin typeface="Avenir Book" panose="02000503020000020003" pitchFamily="2" charset="0"/>
              </a:rPr>
              <a:t>under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7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for Christ did not enter a Holy Place made with hands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a </a:t>
            </a:r>
            <a:r>
              <a:rPr lang="en-US" sz="2300" b="1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mere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COPY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of the true one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ἀντίτυπος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anti-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tupos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pseudo-resemblance 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  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anti-typos    </a:t>
            </a:r>
            <a:r>
              <a:rPr lang="en-US" sz="2300" i="1" dirty="0">
                <a:latin typeface="Avenir Book" panose="02000503020000020003" pitchFamily="2" charset="0"/>
              </a:rPr>
              <a:t>“</a:t>
            </a:r>
            <a:r>
              <a:rPr lang="en-US" sz="2300" i="1" dirty="0" err="1">
                <a:latin typeface="Avenir Book" panose="02000503020000020003" pitchFamily="2" charset="0"/>
              </a:rPr>
              <a:t>antichristos</a:t>
            </a:r>
            <a:r>
              <a:rPr lang="en-US" sz="2300" i="1" dirty="0">
                <a:latin typeface="Avenir Book" panose="02000503020000020003" pitchFamily="2" charset="0"/>
              </a:rPr>
              <a:t>” </a:t>
            </a:r>
            <a:r>
              <a:rPr lang="en-US" sz="2300" dirty="0">
                <a:latin typeface="Avenir Book" panose="02000503020000020003" pitchFamily="2" charset="0"/>
              </a:rPr>
              <a:t>in Revelation</a:t>
            </a:r>
            <a:endParaRPr lang="en-US" sz="23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but into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Heaven itself                    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pseudo-type</a:t>
            </a:r>
            <a:endParaRPr lang="en-US" sz="23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i="1" dirty="0">
                <a:latin typeface="Avenir Book" panose="02000503020000020003" pitchFamily="2" charset="0"/>
              </a:rPr>
              <a:t>WAIT a MINUTE! </a:t>
            </a:r>
            <a:r>
              <a:rPr lang="en-US" sz="2300" dirty="0">
                <a:latin typeface="Avenir Book" panose="02000503020000020003" pitchFamily="2" charset="0"/>
              </a:rPr>
              <a:t>okay, Earthly tabernacle cleansed-purified </a:t>
            </a:r>
            <a:r>
              <a:rPr lang="en-US" sz="2300" b="1" i="1" dirty="0">
                <a:latin typeface="Avenir Book" panose="02000503020000020003" pitchFamily="2" charset="0"/>
              </a:rPr>
              <a:t>symbolically </a:t>
            </a:r>
            <a:r>
              <a:rPr lang="en-US" sz="2300" dirty="0">
                <a:latin typeface="Avenir Book" panose="02000503020000020003" pitchFamily="2" charset="0"/>
              </a:rPr>
              <a:t>with animal </a:t>
            </a:r>
            <a:endParaRPr lang="en-US" sz="2300" b="1" i="1" dirty="0">
              <a:latin typeface="Avenir Book" panose="02000503020000020003" pitchFamily="2" charset="0"/>
            </a:endParaRPr>
          </a:p>
          <a:p>
            <a:r>
              <a:rPr lang="en-US" sz="2300" b="1" i="1" dirty="0">
                <a:latin typeface="Avenir Book" panose="02000503020000020003" pitchFamily="2" charset="0"/>
              </a:rPr>
              <a:t>          </a:t>
            </a:r>
            <a:r>
              <a:rPr lang="en-US" sz="2300" dirty="0">
                <a:latin typeface="Avenir Book" panose="02000503020000020003" pitchFamily="2" charset="0"/>
              </a:rPr>
              <a:t>blood, but </a:t>
            </a:r>
            <a:r>
              <a:rPr lang="en-US" sz="2300" b="1" dirty="0">
                <a:latin typeface="Avenir Book" panose="02000503020000020003" pitchFamily="2" charset="0"/>
              </a:rPr>
              <a:t>WHY </a:t>
            </a:r>
            <a:r>
              <a:rPr lang="en-US" sz="2300" dirty="0">
                <a:latin typeface="Avenir Book" panose="02000503020000020003" pitchFamily="2" charset="0"/>
              </a:rPr>
              <a:t>would Heavenly Temple need to be cleansed with better sacrifice?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          -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Isaiah 14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original sin-disobedience happened there  </a:t>
            </a:r>
            <a:r>
              <a:rPr lang="en-US" sz="2300" dirty="0">
                <a:latin typeface="Avenir Book" panose="02000503020000020003" pitchFamily="2" charset="0"/>
              </a:rPr>
              <a:t>[not Adam-Eve on Earth]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      </a:t>
            </a:r>
            <a:r>
              <a:rPr lang="en-US" sz="2300" dirty="0">
                <a:latin typeface="Avenir Book" panose="02000503020000020003" pitchFamily="2" charset="0"/>
              </a:rPr>
              <a:t>-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Ezekiel 28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original sin of Lux-Fer </a:t>
            </a:r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shining-brazen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EAF26-0D0B-E8A3-CC53-756A3D25E4A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008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D4E9E-2DCF-ED70-9967-D09D57654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CDF4B-E1E8-1456-D82C-F8E97C2B06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2CA63-70E5-D70E-091B-154F940F0B13}"/>
              </a:ext>
            </a:extLst>
          </p:cNvPr>
          <p:cNvSpPr txBox="1"/>
          <p:nvPr/>
        </p:nvSpPr>
        <p:spPr>
          <a:xfrm>
            <a:off x="151360" y="792133"/>
            <a:ext cx="12521376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9:23-26</a:t>
            </a:r>
            <a:r>
              <a:rPr lang="en-US" sz="10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.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</a:t>
            </a:r>
            <a:r>
              <a:rPr lang="en-US" sz="2300" b="1" i="1" u="sng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mere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COPY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of the true Temple, but Jesus went into the one in Heaven itself </a:t>
            </a:r>
            <a:r>
              <a:rPr lang="en-US" sz="2300" dirty="0">
                <a:latin typeface="Avenir Book" panose="02000503020000020003" pitchFamily="2" charset="0"/>
              </a:rPr>
              <a:t>[not copy]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now to appear in the presence of God for us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nor was it that He </a:t>
            </a:r>
            <a:r>
              <a:rPr lang="en-US" sz="2300" dirty="0">
                <a:latin typeface="Avenir Book" panose="02000503020000020003" pitchFamily="2" charset="0"/>
              </a:rPr>
              <a:t>[Jesus]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would offer Himself often as the </a:t>
            </a:r>
            <a:r>
              <a:rPr lang="en-US" sz="2300" dirty="0">
                <a:latin typeface="Avenir Book" panose="02000503020000020003" pitchFamily="2" charset="0"/>
              </a:rPr>
              <a:t>[Levite]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high priest enters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the Holy Place year by year with blood that is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not his own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[animal blood]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otherwise, He would have needed to suffer OFTEN since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 foundation of the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world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			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original sin pre-Earth, pre-Adam</a:t>
            </a:r>
            <a:endParaRPr lang="en-US" sz="7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	</a:t>
            </a:r>
            <a:r>
              <a:rPr lang="el-GR" sz="2400" b="0" i="0" dirty="0" err="1">
                <a:solidFill>
                  <a:srgbClr val="0A0A0A"/>
                </a:solidFill>
                <a:effectLst/>
                <a:highlight>
                  <a:srgbClr val="00FFFF"/>
                </a:highlight>
                <a:latin typeface="blbGentium"/>
              </a:rPr>
              <a:t>κόσμος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kosmos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entire universe overhead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but now once at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consummation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dirty="0">
                <a:latin typeface="Avenir Book" panose="02000503020000020003" pitchFamily="2" charset="0"/>
              </a:rPr>
              <a:t>[Fullness, time near wrapping things up]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of the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00FF00"/>
                </a:highlight>
                <a:latin typeface="Avenir Book" panose="02000503020000020003" pitchFamily="2" charset="0"/>
              </a:rPr>
              <a:t>ages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 </a:t>
            </a:r>
            <a:r>
              <a:rPr lang="el-GR" sz="2400" b="0" i="0" dirty="0" err="1">
                <a:solidFill>
                  <a:srgbClr val="0A0A0A"/>
                </a:solidFill>
                <a:effectLst/>
                <a:highlight>
                  <a:srgbClr val="00FF00"/>
                </a:highlight>
                <a:latin typeface="blbGentium"/>
              </a:rPr>
              <a:t>αἰών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aion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extended period of literal time</a:t>
            </a:r>
          </a:p>
          <a:p>
            <a:endParaRPr lang="en-US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He has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Appeared </a:t>
            </a:r>
            <a:r>
              <a:rPr lang="en-US" sz="2300" dirty="0">
                <a:latin typeface="Avenir Book" panose="02000503020000020003" pitchFamily="2" charset="0"/>
              </a:rPr>
              <a:t>[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been manifested</a:t>
            </a:r>
            <a:r>
              <a:rPr lang="en-US" sz="2300" dirty="0">
                <a:latin typeface="Avenir Book" panose="02000503020000020003" pitchFamily="2" charset="0"/>
              </a:rPr>
              <a:t>]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 to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put away sin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by the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sacrifice of Himself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        </a:t>
            </a:r>
            <a:r>
              <a:rPr lang="en-US" sz="2300" dirty="0">
                <a:latin typeface="Avenir Book" panose="02000503020000020003" pitchFamily="2" charset="0"/>
              </a:rPr>
              <a:t>Permanently           Jesus is the Lamb of God…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	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ἀθέτησις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300" b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athetaysis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abolish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[like the Law]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            </a:t>
            </a: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BCDFA-4AD9-0F29-A922-3A8BF112B49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056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0E277-26D2-E3F8-827A-549E57E35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BE64B-8908-AF81-0CD0-50A35AA4A4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46EFA-B825-3E81-27DE-85AF3ADC09EE}"/>
              </a:ext>
            </a:extLst>
          </p:cNvPr>
          <p:cNvSpPr txBox="1"/>
          <p:nvPr/>
        </p:nvSpPr>
        <p:spPr>
          <a:xfrm>
            <a:off x="148861" y="1033433"/>
            <a:ext cx="10599376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COVENANT COMPARISON</a:t>
            </a:r>
            <a:br>
              <a:rPr lang="en-US" sz="2500" b="1" dirty="0">
                <a:latin typeface="Avenir Book" panose="02000503020000020003" pitchFamily="2" charset="0"/>
              </a:rPr>
            </a:br>
            <a:r>
              <a:rPr lang="en-US" sz="2500" b="1" dirty="0">
                <a:latin typeface="Avenir Book" panose="02000503020000020003" pitchFamily="2" charset="0"/>
              </a:rPr>
              <a:t>				</a:t>
            </a:r>
            <a:r>
              <a:rPr lang="en-US" sz="2500" b="1" u="sng" dirty="0">
                <a:highlight>
                  <a:srgbClr val="FFFF00"/>
                </a:highlight>
                <a:latin typeface="Avenir Book" panose="02000503020000020003" pitchFamily="2" charset="0"/>
              </a:rPr>
              <a:t>OLD</a:t>
            </a:r>
            <a:r>
              <a:rPr lang="en-US" sz="2500" b="1" dirty="0">
                <a:latin typeface="Avenir Book" panose="02000503020000020003" pitchFamily="2" charset="0"/>
              </a:rPr>
              <a:t>				</a:t>
            </a:r>
            <a:r>
              <a:rPr lang="en-US" sz="2500" b="1" u="sng" dirty="0">
                <a:highlight>
                  <a:srgbClr val="00FFFF"/>
                </a:highlight>
                <a:latin typeface="Avenir Book" panose="02000503020000020003" pitchFamily="2" charset="0"/>
              </a:rPr>
              <a:t>NEW</a:t>
            </a:r>
          </a:p>
          <a:p>
            <a:r>
              <a:rPr lang="en-US" sz="2500" b="1" i="1" dirty="0">
                <a:effectLst/>
                <a:latin typeface="Avenir Book" panose="02000503020000020003" pitchFamily="2" charset="0"/>
              </a:rPr>
              <a:t>			- </a:t>
            </a:r>
            <a:r>
              <a:rPr lang="en-US" sz="250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for Hebrews		   - for Gentile sinners too</a:t>
            </a:r>
          </a:p>
          <a:p>
            <a:endParaRPr lang="en-US" sz="1000" i="1" dirty="0">
              <a:solidFill>
                <a:schemeClr val="accent2">
                  <a:lumMod val="7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50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		- a</a:t>
            </a:r>
            <a:r>
              <a:rPr lang="en-US" sz="250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nimal blood		   - Jesus Mashiach blood</a:t>
            </a:r>
          </a:p>
          <a:p>
            <a:endParaRPr lang="en-US" sz="1000" i="1" dirty="0">
              <a:solidFill>
                <a:schemeClr val="accent2">
                  <a:lumMod val="7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500" b="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		- continuous sacrifices	   - ONCE for ALL</a:t>
            </a:r>
          </a:p>
          <a:p>
            <a:endParaRPr lang="en-US" sz="1000" b="0" i="1" dirty="0">
              <a:solidFill>
                <a:schemeClr val="accent2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50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			- </a:t>
            </a:r>
            <a:r>
              <a:rPr lang="en-US" sz="2500" b="1" i="1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kippur</a:t>
            </a:r>
            <a:r>
              <a:rPr lang="en-US" sz="250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 sin			   - permanently removes sin</a:t>
            </a:r>
          </a:p>
          <a:p>
            <a:endParaRPr lang="en-US" sz="1000" i="1" dirty="0">
              <a:solidFill>
                <a:schemeClr val="accent2">
                  <a:lumMod val="7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500" b="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		- Holy of Holies on Earth	   - Temple in Heaven</a:t>
            </a:r>
          </a:p>
          <a:p>
            <a:endParaRPr lang="en-US" sz="1000" i="1" dirty="0">
              <a:solidFill>
                <a:schemeClr val="accent2">
                  <a:lumMod val="75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500" b="0" i="1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			- Priest comes out to 	   - Jesus comes to GET</a:t>
            </a:r>
          </a:p>
          <a:p>
            <a:r>
              <a:rPr lang="en-US" sz="2500" i="1" dirty="0">
                <a:solidFill>
                  <a:schemeClr val="accent2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			   bless the people		     His people </a:t>
            </a:r>
            <a:r>
              <a:rPr lang="en-US" sz="25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‘harpazo’</a:t>
            </a:r>
            <a:endParaRPr lang="en-US" sz="2300" b="0" i="1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9AAE3-FD09-8092-E6BF-D5A98C4A287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028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2A817-FC08-AFD0-D022-F7471EBDE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D2E42-3182-293C-E3B4-710651C4F7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4DADE-3865-57AD-57D2-B59839FCAB83}"/>
              </a:ext>
            </a:extLst>
          </p:cNvPr>
          <p:cNvSpPr txBox="1"/>
          <p:nvPr/>
        </p:nvSpPr>
        <p:spPr>
          <a:xfrm>
            <a:off x="151360" y="792133"/>
            <a:ext cx="11563230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9:27-28</a:t>
            </a:r>
            <a:r>
              <a:rPr lang="en-US" sz="10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.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inasmuch as it is appointed for men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to die once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after this comes judgment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so Christ also, having been offered once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to bear the sins of many,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will appear a Second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ime for Salvation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without reference to sin, to those who eagerly await Him</a:t>
            </a:r>
          </a:p>
          <a:p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1" dirty="0">
                <a:effectLst/>
                <a:latin typeface="Avenir Book" panose="02000503020000020003" pitchFamily="2" charset="0"/>
              </a:rPr>
              <a:t>Biblical Exceptions?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Genesis 5:24 	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Enoch was taken up [harpazo]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Kings 2:11-12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Elijah was taken up [harpazo]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John 11:38-44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Lazarus resurrected from dead</a:t>
            </a:r>
          </a:p>
          <a:p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Jonah 2:1-6	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Jonah drowned, went to Sheol, was resurrected</a:t>
            </a:r>
            <a:endParaRPr lang="en-US" sz="23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dirty="0">
                <a:solidFill>
                  <a:srgbClr val="0070C0"/>
                </a:solidFill>
                <a:latin typeface="Avenir Book" panose="02000503020000020003" pitchFamily="2" charset="0"/>
              </a:rPr>
              <a:t>Mark 5  Luke 8	</a:t>
            </a:r>
            <a:r>
              <a:rPr lang="en-US" sz="2300" b="0" i="1" dirty="0">
                <a:solidFill>
                  <a:srgbClr val="0070C0"/>
                </a:solidFill>
                <a:latin typeface="Avenir Book" panose="02000503020000020003" pitchFamily="2" charset="0"/>
              </a:rPr>
              <a:t>Jairus’ daughter was resurrected 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7:11-16	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 village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of Nain woman’s dead son resurrected 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Matt. 27:52-53	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many people resurrected from Sheol “Abraham’s promise”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when Jesus resurrected from the tomb 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CFD1C3-D12F-8A8A-1D7A-BFE1984DB0FE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8291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101121</TotalTime>
  <Words>2584</Words>
  <Application>Microsoft Macintosh PowerPoint</Application>
  <PresentationFormat>Widescreen</PresentationFormat>
  <Paragraphs>281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Avenir Book</vt:lpstr>
      <vt:lpstr>blbGentium</vt:lpstr>
      <vt:lpstr>blbHebrew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887</cp:revision>
  <cp:lastPrinted>2025-02-24T22:59:59Z</cp:lastPrinted>
  <dcterms:created xsi:type="dcterms:W3CDTF">2024-12-05T18:22:41Z</dcterms:created>
  <dcterms:modified xsi:type="dcterms:W3CDTF">2025-05-19T17:15:39Z</dcterms:modified>
</cp:coreProperties>
</file>